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9" r:id="rId4"/>
    <p:sldId id="266" r:id="rId5"/>
    <p:sldId id="267" r:id="rId6"/>
    <p:sldId id="262" r:id="rId7"/>
    <p:sldId id="263" r:id="rId8"/>
    <p:sldId id="264" r:id="rId9"/>
    <p:sldId id="268" r:id="rId10"/>
    <p:sldId id="269" r:id="rId11"/>
    <p:sldId id="272" r:id="rId12"/>
    <p:sldId id="273" r:id="rId13"/>
    <p:sldId id="274" r:id="rId14"/>
    <p:sldId id="279" r:id="rId15"/>
    <p:sldId id="280" r:id="rId16"/>
    <p:sldId id="275" r:id="rId17"/>
    <p:sldId id="281" r:id="rId18"/>
    <p:sldId id="278" r:id="rId19"/>
    <p:sldId id="276" r:id="rId20"/>
    <p:sldId id="285" r:id="rId21"/>
    <p:sldId id="286" r:id="rId22"/>
    <p:sldId id="288" r:id="rId23"/>
    <p:sldId id="289" r:id="rId24"/>
    <p:sldId id="290" r:id="rId25"/>
    <p:sldId id="291" r:id="rId26"/>
    <p:sldId id="305" r:id="rId27"/>
    <p:sldId id="307" r:id="rId28"/>
    <p:sldId id="313" r:id="rId29"/>
    <p:sldId id="334" r:id="rId30"/>
    <p:sldId id="308" r:id="rId31"/>
    <p:sldId id="315" r:id="rId32"/>
    <p:sldId id="318" r:id="rId33"/>
    <p:sldId id="320" r:id="rId34"/>
    <p:sldId id="321" r:id="rId35"/>
    <p:sldId id="322" r:id="rId36"/>
    <p:sldId id="319" r:id="rId37"/>
    <p:sldId id="323" r:id="rId38"/>
    <p:sldId id="325" r:id="rId39"/>
    <p:sldId id="326" r:id="rId40"/>
    <p:sldId id="314" r:id="rId41"/>
    <p:sldId id="327" r:id="rId42"/>
    <p:sldId id="328" r:id="rId43"/>
    <p:sldId id="329" r:id="rId44"/>
    <p:sldId id="330" r:id="rId45"/>
    <p:sldId id="331" r:id="rId46"/>
    <p:sldId id="332" r:id="rId47"/>
    <p:sldId id="333" r:id="rId48"/>
    <p:sldId id="335" r:id="rId4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10A21E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o Oliveira Jr" userId="da6545f61a0b1d2d" providerId="LiveId" clId="{BC31D5D1-F6CF-4586-967F-0EFCAE24C92F}"/>
    <pc:docChg chg="modSld">
      <pc:chgData name="Roberto Oliveira Jr" userId="da6545f61a0b1d2d" providerId="LiveId" clId="{BC31D5D1-F6CF-4586-967F-0EFCAE24C92F}" dt="2025-08-04T18:54:37.031" v="8" actId="20577"/>
      <pc:docMkLst>
        <pc:docMk/>
      </pc:docMkLst>
      <pc:sldChg chg="modSp mod">
        <pc:chgData name="Roberto Oliveira Jr" userId="da6545f61a0b1d2d" providerId="LiveId" clId="{BC31D5D1-F6CF-4586-967F-0EFCAE24C92F}" dt="2025-08-04T18:54:37.031" v="8" actId="20577"/>
        <pc:sldMkLst>
          <pc:docMk/>
          <pc:sldMk cId="1010848603" sldId="335"/>
        </pc:sldMkLst>
        <pc:spChg chg="mod">
          <ac:chgData name="Roberto Oliveira Jr" userId="da6545f61a0b1d2d" providerId="LiveId" clId="{BC31D5D1-F6CF-4586-967F-0EFCAE24C92F}" dt="2025-08-04T18:54:37.031" v="8" actId="20577"/>
          <ac:spMkLst>
            <pc:docMk/>
            <pc:sldMk cId="1010848603" sldId="335"/>
            <ac:spMk id="7" creationId="{DA0022BB-65B4-8B0B-A206-214A5924759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909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05651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9871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48492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363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0391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99049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613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65441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88529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dirty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23104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F711020-558E-45DF-A707-E9EF584D0ACA}" type="datetimeFigureOut">
              <a:rPr lang="pt-BR" smtClean="0"/>
              <a:t>04/08/2025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E11D164-6E1E-41D5-AE1B-60FBFF0789A5}" type="slidenum">
              <a:rPr lang="pt-BR" smtClean="0"/>
              <a:t>‹nº›</a:t>
            </a:fld>
            <a:endParaRPr lang="pt-BR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6659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2" y="177997"/>
            <a:ext cx="1094192" cy="71977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097279" y="578498"/>
            <a:ext cx="10542785" cy="3526971"/>
          </a:xfrm>
        </p:spPr>
        <p:txBody>
          <a:bodyPr>
            <a:noAutofit/>
          </a:bodyPr>
          <a:lstStyle/>
          <a:p>
            <a:r>
              <a:rPr lang="pt-BR" sz="6000" b="1" dirty="0">
                <a:solidFill>
                  <a:schemeClr val="bg2">
                    <a:lumMod val="50000"/>
                  </a:schemeClr>
                </a:solidFill>
              </a:rPr>
              <a:t>COMO ELABORAR NOTAS EXPLICATIVAS SOBRE AS DEMONSTRAÇÕES CONTÁBEIS APLICADAS AO SETOR PÚBLICO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00051" y="4455619"/>
            <a:ext cx="10058400" cy="1612671"/>
          </a:xfrm>
        </p:spPr>
        <p:txBody>
          <a:bodyPr>
            <a:normAutofit fontScale="25000" lnSpcReduction="20000"/>
          </a:bodyPr>
          <a:lstStyle/>
          <a:p>
            <a:r>
              <a:rPr lang="pt-BR" sz="4800" b="1" i="1" dirty="0">
                <a:solidFill>
                  <a:schemeClr val="tx1"/>
                </a:solidFill>
              </a:rPr>
              <a:t>Roberto de Oliveira Jr.</a:t>
            </a:r>
          </a:p>
          <a:p>
            <a:pPr algn="just">
              <a:lnSpc>
                <a:spcPct val="120000"/>
              </a:lnSpc>
            </a:pPr>
            <a:r>
              <a:rPr lang="pt-BR" sz="4800" b="1" cap="none" dirty="0">
                <a:solidFill>
                  <a:schemeClr val="bg2">
                    <a:lumMod val="50000"/>
                  </a:schemeClr>
                </a:solidFill>
              </a:rPr>
              <a:t>Mestre em controladoria e contabilidade estratégica pela FECAP, bacharel em ciências contábeis pela fundação Santo André. Professor de cursos de graduação e pós graduação. Contador e profissional das áreas administrativa e financeira a mais de 35 anos, sendo que nos últimos 24 anos está atuando na administração pública municipal. Contador público de carreira, da prefeitura de Mogi Mirim, onde também exerceu o cargo de diretor financeiro  e secretario de finanças, atuou ainda como contador geral do município de Jundiaí. Atualmente é palestrante do CRC/SP, presta serviços de consultoria e treinamentos em gestão pública municipal.</a:t>
            </a:r>
            <a:endParaRPr lang="pt-BR" sz="4800" b="1" cap="none" dirty="0">
              <a:solidFill>
                <a:srgbClr val="0070C0"/>
              </a:solidFill>
            </a:endParaRPr>
          </a:p>
          <a:p>
            <a:r>
              <a:rPr lang="pt-BR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6" name="Retângulo 5"/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</p:spTree>
    <p:extLst>
      <p:ext uri="{BB962C8B-B14F-4D97-AF65-F5344CB8AC3E}">
        <p14:creationId xmlns:p14="http://schemas.microsoft.com/office/powerpoint/2010/main" val="2746233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3CEA10-274C-A840-A722-AC6BADD8B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BD19B1C-0BF1-DE8D-B11C-F3CAF46A8A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1FF34D89-53D9-EE17-DAEA-B4A650B249C8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6BC012A-0AEC-D1AA-2664-6362ED4A2E10}"/>
              </a:ext>
            </a:extLst>
          </p:cNvPr>
          <p:cNvSpPr txBox="1">
            <a:spLocks/>
          </p:cNvSpPr>
          <p:nvPr/>
        </p:nvSpPr>
        <p:spPr>
          <a:xfrm>
            <a:off x="1035104" y="254358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7BFA68B7-AEB5-593A-96A3-A2434C6F9CEC}"/>
              </a:ext>
            </a:extLst>
          </p:cNvPr>
          <p:cNvSpPr txBox="1">
            <a:spLocks/>
          </p:cNvSpPr>
          <p:nvPr/>
        </p:nvSpPr>
        <p:spPr>
          <a:xfrm>
            <a:off x="475890" y="1040511"/>
            <a:ext cx="11281913" cy="5144629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800" dirty="0"/>
              <a:t>Manual de Contabilidade Aplicada ao Setor Público - 11ª Edição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Objetivo: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Complementar as demonstrações contábeis.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Promover transparência e compreensão.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Conteúdo: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Critérios contábeis adotados.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Informações complementares sobre itens patrimoniais.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Fatos relevantes subsequentes.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Aspectos legais e orçamentários.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Importância:</a:t>
            </a:r>
          </a:p>
          <a:p>
            <a:pPr marL="635508" lvl="1" indent="-342900" defTabSz="45720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Font typeface="Arial"/>
              <a:buChar char="•"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Transparência e accountability na gestão pública.</a:t>
            </a:r>
          </a:p>
          <a:p>
            <a:pPr marL="0" indent="0" algn="just">
              <a:buNone/>
            </a:pP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198589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07DCEC-1449-FFF8-F906-7751E01E6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D807B6C-DE10-ED59-5BFE-97CE40BFD6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4BCD6A75-68BC-CAEC-D3B0-CF823BE3B186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2C3672E-5B44-E37E-FC83-0A79DCA7216A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889C255-1BCA-B6F6-07AC-48A365BFBD4E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De acordo com o </a:t>
            </a:r>
            <a:r>
              <a:rPr lang="pt-BR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MCASP – 11ª edição, o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 principal objetivo das Notas Explicativas é facilitar a compreensão das demonstrações contábeis a seus diversos usuários. 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Nesse sentido as NE´s devem ser: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Claras;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pt-BR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S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intéticas e;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pt-BR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O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bjetivas.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Englobam informações de qualquer natureza exigidas pela lei, pelas normas contábeis e outras informações relevantes não suficientemente evidenciadas ou que não constam nas demonstrações.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342804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EE9A46-AF5D-2352-4737-FB24CEFDF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F5CEFAA-5921-9FE1-EF0F-9284610788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98F1D97E-D1B4-C49C-0AA7-B3669C5ECDEF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4CEAE45-D5AA-8E14-26BD-70F8C3E9B100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5BE75D3B-FEDC-212D-220A-35509E09534B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Como já vimos, as notas explicativas devem ser apresentadas de forma sistemática. Cada quadro ou item a que uma nota explicativa se aplique deverá ter referência cruzada com a respectiva nota explicativa.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400" b="1" dirty="0">
                <a:solidFill>
                  <a:prstClr val="black"/>
                </a:solidFill>
                <a:latin typeface="Calibri" panose="020F0502020204030204"/>
                <a:cs typeface="Arial" panose="020B0604020202020204" pitchFamily="34" charset="0"/>
              </a:rPr>
              <a:t>O MCASP – 11ª edição sugere uma estrutura de apresentação das Notas Explicativas:</a:t>
            </a:r>
          </a:p>
          <a:p>
            <a:pPr marL="457200" marR="0" lvl="0" indent="-457200" algn="just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lphaLcPeriod"/>
              <a:tabLst/>
              <a:defRPr/>
            </a:pPr>
            <a:r>
              <a:rPr lang="pt-BR" sz="2400" dirty="0"/>
              <a:t>Informações gerais.</a:t>
            </a:r>
          </a:p>
          <a:p>
            <a:pPr marL="457200" marR="0" lvl="0" indent="-457200" algn="just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lphaLcPeriod"/>
              <a:tabLst/>
              <a:defRPr/>
            </a:pPr>
            <a:r>
              <a:rPr lang="pt-BR" sz="2400" dirty="0"/>
              <a:t>Resumo das políticas contábeis significativas.</a:t>
            </a:r>
          </a:p>
          <a:p>
            <a:pPr marL="457200" marR="0" lvl="0" indent="-457200" algn="just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lphaLcPeriod"/>
              <a:tabLst/>
              <a:defRPr/>
            </a:pPr>
            <a:r>
              <a:rPr lang="pt-BR" sz="2400" dirty="0"/>
              <a:t>Informações de suporte e detalhamento de itens apresentados nas demonstrações contábeis pela ordem em que cada demonstração e cada rubrica sejam apresentadas.</a:t>
            </a:r>
          </a:p>
          <a:p>
            <a:pPr marL="457200" marR="0" lvl="0" indent="-457200" algn="just" defTabSz="914377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AutoNum type="alphaLcPeriod"/>
              <a:tabLst/>
              <a:defRPr/>
            </a:pPr>
            <a:r>
              <a:rPr lang="pt-BR" sz="2400" dirty="0"/>
              <a:t>Outras informações relevantes</a:t>
            </a:r>
          </a:p>
        </p:txBody>
      </p:sp>
    </p:spTree>
    <p:extLst>
      <p:ext uri="{BB962C8B-B14F-4D97-AF65-F5344CB8AC3E}">
        <p14:creationId xmlns:p14="http://schemas.microsoft.com/office/powerpoint/2010/main" val="783534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A4092C-3F21-3A93-A500-69AB09FE8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8FA3924-BF58-00E8-9808-3CF5B18517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8CB5F2A3-D0F2-673A-A693-D8A385484A20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BA838EC-9018-F772-40A3-E65656B4404E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10B9AE60-73D0-2AB2-A33D-E40CD0F554CF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Vamos ver agora as questões relacionadas às Informações Gerais sobre apresentação da Entidade, depois vamos ao longo curso, discorrer sobre os demais itens que compõem a estrutura das NE´s.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200" b="1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Quanto às informações gerais, as mesmas devem conter: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Natureza jurídica da entidade: 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Qualificação jurídica (por exemplo: autarquia de regime especial, fundação de direito público, consórcio público com personalidade jurídica de direito público etc.);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Indicação da legislação instituidora (lei, decreto ou outro ato legal);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Regime jurídico a que está submetida (direito público ou privado, conforme o caso).</a:t>
            </a:r>
          </a:p>
          <a:p>
            <a:endParaRPr lang="pt-BR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138763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11B2FE-BC31-4167-2B86-F32A0DE96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81EAA7A-53A6-6BF8-9E18-6FF1E8E80E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070A916D-32F9-78A5-25CD-79296B9AFD2C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C10F8283-E1F9-4B71-D28F-5B4C3A21EA44}"/>
              </a:ext>
            </a:extLst>
          </p:cNvPr>
          <p:cNvSpPr txBox="1">
            <a:spLocks/>
          </p:cNvSpPr>
          <p:nvPr/>
        </p:nvSpPr>
        <p:spPr>
          <a:xfrm>
            <a:off x="1060984" y="134616"/>
            <a:ext cx="10515600" cy="56305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0444210-933C-D6EB-B36E-EB71F1CEF024}"/>
              </a:ext>
            </a:extLst>
          </p:cNvPr>
          <p:cNvSpPr txBox="1">
            <a:spLocks/>
          </p:cNvSpPr>
          <p:nvPr/>
        </p:nvSpPr>
        <p:spPr>
          <a:xfrm>
            <a:off x="3873260" y="575900"/>
            <a:ext cx="6487064" cy="44144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Natureza jurídica da entidade exemplo: </a:t>
            </a:r>
          </a:p>
          <a:p>
            <a:endParaRPr lang="pt-BR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B7B1893-B72D-9B09-5E30-028644EEAB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7326"/>
          <a:stretch/>
        </p:blipFill>
        <p:spPr>
          <a:xfrm>
            <a:off x="6169283" y="1458626"/>
            <a:ext cx="5407301" cy="272380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1F2AD1E-4528-9DCB-6F47-B71CC6A972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-2047" t="-778" r="27" b="33655"/>
          <a:stretch/>
        </p:blipFill>
        <p:spPr>
          <a:xfrm>
            <a:off x="404042" y="1088124"/>
            <a:ext cx="5118685" cy="5193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10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78249E-21D2-9D38-4019-C6B2843C5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DC8D180-D558-FD41-48B2-CF7DA1A6EC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9459AD5-3596-2505-DC69-AAA8D6A0137B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B0A77C1-4429-DC17-F69A-FEF789A49E8A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82DDDDA1-82AF-F5C4-FE35-C56B5E67023D}"/>
              </a:ext>
            </a:extLst>
          </p:cNvPr>
          <p:cNvSpPr txBox="1">
            <a:spLocks/>
          </p:cNvSpPr>
          <p:nvPr/>
        </p:nvSpPr>
        <p:spPr>
          <a:xfrm>
            <a:off x="665672" y="1042301"/>
            <a:ext cx="11023120" cy="44144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Natureza jurídica da entidade exemplo: </a:t>
            </a:r>
          </a:p>
          <a:p>
            <a:endParaRPr lang="pt-BR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8B72FD7E-4429-9F64-CD8E-6FA5EE90FD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0987"/>
          <a:stretch/>
        </p:blipFill>
        <p:spPr>
          <a:xfrm>
            <a:off x="1290917" y="1585806"/>
            <a:ext cx="8687015" cy="243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504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2B029B-8128-5B64-5777-B70A4CC88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14A8F4F-C11C-56E1-4124-1267C637AA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9BE03210-5121-110E-C4E2-677D8A341358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FFC35D13-1953-99BC-6CD4-DBF8AAA66949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FF817884-029C-E26C-4423-40A9939BCA48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1140183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200" b="1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Quanto às informações gerais, as mesmas devem conter: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Domicílio da entidade exemplos: 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6C0794E-740A-4950-AD9D-C4C462F5AD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79" y="3313342"/>
            <a:ext cx="9395012" cy="1021976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606485E-57D0-3236-286C-5B0251FF4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79" y="2163797"/>
            <a:ext cx="9271198" cy="10906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8D5CC1C-1A49-A68A-58A8-E06EF5D4F6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679" y="4394260"/>
            <a:ext cx="6115574" cy="22747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61625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7897B-BF72-E82F-D0FC-7E0AC70479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02C6F7E-59E9-F6C6-069A-FDF657BEF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177827D-B1B2-9C8A-0FFB-472E8CB73137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2452B27C-2E63-9FDB-7C66-94E8BAC348A9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15391C0-26D6-0355-60B8-038E7DB5B3B7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Vamos ver agora as questões relacionadas às Informações Gerais sobre apresentação da Entidade, depois vamos ao longo da palestra, discorrer sobre os demais itens que compõem a estrutura das NE´s.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200" b="1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Quanto às informações gerais, as mesmas devem conter: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Natureza das operações e principais atividades da entidade</a:t>
            </a:r>
            <a:r>
              <a:rPr lang="pt-BR" sz="2200" dirty="0">
                <a:solidFill>
                  <a:srgbClr val="000000"/>
                </a:solidFill>
              </a:rPr>
              <a:t>: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Missão ou finalidade da entidade, conforme previsto na legislação ou estatuto; 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Descrição das principais atividades executadas; 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Indicação de que atua no setor público, se for o caso, em áreas como saúde, educação, meio ambiente etc.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074681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2D064C-1D4B-F15A-FD4E-F25BFC5C3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2E2C698-28F6-8BB9-4ABA-7D6F108B6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56DDA7F8-117D-0B1D-2F55-0E3BA76BCA19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7D0B648-9E94-92E0-CCAE-235DA430DD1F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11B024CD-A77F-4A4D-FD84-DB1F38148675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8809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Natureza das operações e principais atividades da entidade exemplo</a:t>
            </a:r>
            <a:r>
              <a:rPr lang="pt-BR" sz="2200" dirty="0">
                <a:solidFill>
                  <a:srgbClr val="000000"/>
                </a:solidFill>
              </a:rPr>
              <a:t>: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F1F7C080-4C73-8FFB-6238-21845382F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033" y="1630392"/>
            <a:ext cx="10219934" cy="335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7495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E7DEA2-B7BB-E334-6802-045A0D5D6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BD80773-FFFE-FE98-D39D-0EEBF280A8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E002748-5B9A-75C5-513D-44786E1CA4BC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D24A7DA-B208-EB6F-BC9C-232D71420536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04E75E7-9E18-2890-E751-BAF595BA710B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Vamos ver agora as questões relacionadas às Informações Gerais sobre apresentação da Entidade, depois vamos ao longo curso, discorrer sobre os demais itens que compõem a estrutura das NE´s.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sz="2200" b="1" dirty="0">
                <a:solidFill>
                  <a:prstClr val="black"/>
                </a:solidFill>
                <a:latin typeface="Calibri" panose="020F0502020204030204"/>
                <a:ea typeface="Calibri"/>
                <a:cs typeface="Arial" panose="020B0604020202020204" pitchFamily="34" charset="0"/>
              </a:rPr>
              <a:t>Quanto às informações gerais, as mesmas devem conter: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Declaração de conformidade com a legislação e com as normas de contabilidade aplicáveis: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sz="1700" b="0" i="0" u="none" strike="noStrike" baseline="0" dirty="0">
                <a:solidFill>
                  <a:srgbClr val="000000"/>
                </a:solidFill>
              </a:rPr>
              <a:t>Indicação de que as demonstrações foram elaboradas de acordo com a NBC TSP 11 e demais normas brasileiras de contabilidade aplicadas ao setor público;</a:t>
            </a:r>
          </a:p>
          <a:p>
            <a:pPr lvl="1">
              <a:buClrTx/>
              <a:buFont typeface="Wingdings" panose="05000000000000000000" pitchFamily="2" charset="2"/>
              <a:buChar char="v"/>
            </a:pPr>
            <a:r>
              <a:rPr lang="pt-BR" sz="1700" b="0" i="0" u="none" strike="noStrike" baseline="0" dirty="0">
                <a:solidFill>
                  <a:srgbClr val="000000"/>
                </a:solidFill>
              </a:rPr>
              <a:t>Citação do MCASP como referência complementar, quando for o caso. </a:t>
            </a:r>
          </a:p>
          <a:p>
            <a:endParaRPr lang="pt-BR" sz="1800" b="0" i="0" u="none" strike="noStrike" baseline="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684987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Retângulo 2"/>
          <p:cNvSpPr/>
          <p:nvPr/>
        </p:nvSpPr>
        <p:spPr>
          <a:xfrm>
            <a:off x="683839" y="895567"/>
            <a:ext cx="105903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600" b="1" dirty="0">
                <a:solidFill>
                  <a:schemeClr val="bg2">
                    <a:lumMod val="50000"/>
                  </a:schemeClr>
                </a:solidFill>
              </a:rPr>
              <a:t>COMO ELABORAR NOTAS EXPLICATIVAS SOBRE AS                                          DEMONSTRAÇÕES CONTÁBEIS APLICADAS AO SETOR PÚBLICO</a:t>
            </a:r>
            <a:br>
              <a:rPr lang="pt-BR" sz="3600" dirty="0">
                <a:solidFill>
                  <a:schemeClr val="bg2">
                    <a:lumMod val="50000"/>
                  </a:schemeClr>
                </a:solidFill>
              </a:rPr>
            </a:br>
            <a:endParaRPr lang="pt-BR" sz="3600" dirty="0">
              <a:solidFill>
                <a:schemeClr val="bg2">
                  <a:lumMod val="50000"/>
                </a:schemeClr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400" b="1" dirty="0">
                <a:solidFill>
                  <a:schemeClr val="bg2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CONTEÚDO PROGRAMÁTICO: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2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Base Normativa para Elaboração das Notas Explicativas</a:t>
            </a:r>
            <a:endParaRPr lang="pt-BR" sz="2400" dirty="0">
              <a:solidFill>
                <a:schemeClr val="bg2">
                  <a:lumMod val="50000"/>
                </a:schemeClr>
              </a:solidFill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2">
                    <a:lumMod val="50000"/>
                  </a:schemeClr>
                </a:solidFill>
              </a:rPr>
              <a:t>Estrutura e composição das notas explicativas: Escopo/ Informações Gerais sobre apresentação da Entidade.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chemeClr val="bg2">
                    <a:lumMod val="50000"/>
                  </a:schemeClr>
                </a:solidFill>
              </a:rPr>
              <a:t>Elaboração de Notas Explicativas das Demonstrações Contábeis: Balanço Patrimonial, Demonstração das Variações Patrimoniais, Balanço Orçamentário, Balanço Financeiro, Demonstração dos Fluxos de Caixa e Demonstração das Mutações do Patrimônio Líquido.</a:t>
            </a:r>
          </a:p>
        </p:txBody>
      </p:sp>
    </p:spTree>
    <p:extLst>
      <p:ext uri="{BB962C8B-B14F-4D97-AF65-F5344CB8AC3E}">
        <p14:creationId xmlns:p14="http://schemas.microsoft.com/office/powerpoint/2010/main" val="3455680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19087C-73BD-A94B-3C90-A02CF8DBFE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7B74941-6BA7-0D3D-1222-CDC6F4D7DA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95B4213-4EAC-83CE-1AAB-24481FE332E6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53129E4-D7C3-EB2D-67B8-D9E7F8012920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96A87FC-4DE3-2D5C-8A89-D498FEFB3FAF}"/>
              </a:ext>
            </a:extLst>
          </p:cNvPr>
          <p:cNvSpPr txBox="1">
            <a:spLocks/>
          </p:cNvSpPr>
          <p:nvPr/>
        </p:nvSpPr>
        <p:spPr>
          <a:xfrm>
            <a:off x="641296" y="895567"/>
            <a:ext cx="11023120" cy="7097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Declaração de conformidade com a legislação e com as normas de contabilidade aplicáveis Exemplo: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endParaRPr lang="pt-BR" sz="2200" b="0" i="0" u="none" strike="noStrike" baseline="0" dirty="0">
              <a:solidFill>
                <a:srgbClr val="000000"/>
              </a:solidFill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C017C553-1AD4-0056-21A4-EE083C2EE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351" y="1612883"/>
            <a:ext cx="6952890" cy="4419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83282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47F892-4048-9FE1-D563-2E1995718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9F86C58-255D-9ABB-935F-6969E80B6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5738640-F418-9383-2297-20C43AE50C2F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FD585F16-5679-1011-4B7B-C5F4A6091C76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 </a:t>
            </a:r>
            <a:r>
              <a:rPr lang="pt-BR" sz="3200" b="1" dirty="0"/>
              <a:t>A Estrutura e Composição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1CBE59E7-0D59-84F2-6A7A-311A41036121}"/>
              </a:ext>
            </a:extLst>
          </p:cNvPr>
          <p:cNvSpPr txBox="1">
            <a:spLocks/>
          </p:cNvSpPr>
          <p:nvPr/>
        </p:nvSpPr>
        <p:spPr>
          <a:xfrm>
            <a:off x="641296" y="895567"/>
            <a:ext cx="11023120" cy="70979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None/>
            </a:pPr>
            <a:r>
              <a:rPr lang="pt-BR" sz="2200" b="0" i="0" u="none" strike="noStrike" baseline="0" dirty="0">
                <a:solidFill>
                  <a:srgbClr val="000000"/>
                </a:solidFill>
              </a:rPr>
              <a:t>Declaração de conformidade com a legislação e com as normas de contabilidade aplicáveis Exemplo:</a:t>
            </a:r>
          </a:p>
          <a:p>
            <a:pPr>
              <a:buClrTx/>
              <a:buFont typeface="Wingdings" panose="05000000000000000000" pitchFamily="2" charset="2"/>
              <a:buChar char="v"/>
            </a:pPr>
            <a:endParaRPr lang="pt-BR" sz="2200" b="0" i="0" u="none" strike="noStrike" baseline="0" dirty="0">
              <a:solidFill>
                <a:srgbClr val="000000"/>
              </a:solidFill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E935C1F9-F8F0-4068-6A31-0151A4B54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6527" y="1899250"/>
            <a:ext cx="9769540" cy="325071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34350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E506DE-01A9-70F6-EF15-2A0E05CA0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F729752-FE72-CB5A-8089-680248D20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B7F70F28-2953-1D16-70D3-CE35CED5BAB6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70BAE10E-0FCC-A435-C80A-DBFE08748BB5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 de Preparação das Demonstrações Contábeis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CF33C1B1-094A-9635-5E6D-BD00E5D05A4B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As demonstrações contábeis foram elaboradas conforme: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NBC TSP Estrutura Conceitual;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NBC TSP 11 – Apresentação das Demonstrações Contábeis;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Manual de Contabilidade Aplicado ao Setor Público – MCASP (11ª edição);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Utilização do regime de competência;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Moeda funcional: Real (R$);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Apresentação comparativa com exercício anterior, quando aplicável;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Adoção de princípios fundamentais da contabilidade pública.</a:t>
            </a:r>
            <a:endParaRPr lang="pt-BR" sz="1800" i="0" u="none" strike="noStrike" baseline="0" dirty="0">
              <a:solidFill>
                <a:srgbClr val="000000"/>
              </a:solidFill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23177632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E7634A-D6E6-7C01-EE8B-389D41D0C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E5C43D2-A70C-2F5F-0EDB-0237F3182C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213F7BE-9128-676A-77AA-00BD460D3DE0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B569DD62-3578-0953-C5ED-853246416E3F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 Critérios Contábeis e Bases de Mensuração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1B63AEFF-0D06-FE62-CC4D-CAC7929C7A52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34955826-9298-5EDC-ABEF-907C4D79C328}"/>
              </a:ext>
            </a:extLst>
          </p:cNvPr>
          <p:cNvSpPr txBox="1">
            <a:spLocks/>
          </p:cNvSpPr>
          <p:nvPr/>
        </p:nvSpPr>
        <p:spPr>
          <a:xfrm>
            <a:off x="818072" y="11947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Reconhecimento contábil conforme critérios legais e técnicos: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Ativos: quando controlados e com benefícios econômicos/potenciais de serviço;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Passivos: quando presentes obrigações da entidade;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Bases de mensuração utilizadas: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Custo histórico;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Valor justo (quando aplicável);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Valor presente de fluxos de caixa futuros (em certos ativos/passivos);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Avaliação periódica de ativos e reclassificação conforme necessidade.</a:t>
            </a: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7564100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895FD4-F7A0-5C21-1D50-24F9322FB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21567CA-CEE8-0EBB-FB79-EAF0B37F3B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40B0B74-D109-3978-F4C5-C2A6A0CC4355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7319048C-0C14-BB0F-4D72-E17142EC4276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Políticas Contábeis e Normas Alteradas no Exercício</a:t>
            </a:r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95FAF1AB-0E7B-8DA5-73E7-1BE707297D54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AEF58D52-9E90-4DE8-47B1-B6D5F01871A1}"/>
              </a:ext>
            </a:extLst>
          </p:cNvPr>
          <p:cNvSpPr txBox="1">
            <a:spLocks/>
          </p:cNvSpPr>
          <p:nvPr/>
        </p:nvSpPr>
        <p:spPr>
          <a:xfrm>
            <a:off x="818072" y="11947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Políticas contábeis definidas com base nas NBC TSPs e no MCASP;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Divulgação de políticas adotadas para: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Depreciação de ativos imobilizados;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Avaliação de provisões e contingências;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Critérios para reconhecimento de receitas e despesas;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Normas alteradas ou atualizadas no exercício (ex: nova NBC TSP ou revisão do MCASP);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Impacto das alterações normativas nas demonstrações.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5209582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466A37-C817-1C2B-4B7E-D9883C3A8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020E771-549F-796D-1BFD-E3FA24FED1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22D950D7-FC26-4ADA-3CCA-B53732165B6D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B4C29F5-65B5-6889-8224-5C20F761F488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Julgamento pela Aplicação das Políticas Contábeis Utilizadas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3843BE6A-A416-9450-7824-0E543DBA0A0F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75034EC1-F44C-8D98-34CF-757A20C705E4}"/>
              </a:ext>
            </a:extLst>
          </p:cNvPr>
          <p:cNvSpPr txBox="1">
            <a:spLocks/>
          </p:cNvSpPr>
          <p:nvPr/>
        </p:nvSpPr>
        <p:spPr>
          <a:xfrm>
            <a:off x="818072" y="11947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Julgamentos significativos aplicados pela administração: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Classificação de ativos e passivos;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Escolha de métodos de depreciação;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Avaliação de incertezas ou provisões;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Estimativas contábeis com alto grau de subjetividade: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Vida útil de ativos;</a:t>
            </a:r>
          </a:p>
          <a:p>
            <a:pPr lvl="1" algn="just" defTabSz="914377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Font typeface="Wingdings" panose="05000000000000000000" pitchFamily="2" charset="2"/>
              <a:buChar char="Ø"/>
              <a:defRPr/>
            </a:pPr>
            <a:r>
              <a:rPr kumimoji="0" lang="pt-B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Risco de inadimplência em créditos a receber;</a:t>
            </a:r>
          </a:p>
          <a:p>
            <a:pPr marR="0" lvl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t-BR" sz="2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/>
                <a:cs typeface="Arial" panose="020B0604020202020204" pitchFamily="34" charset="0"/>
              </a:rPr>
              <a:t>Divulgação de eventuais mudanças de estimativas relevantes.</a:t>
            </a: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0126152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43DAF2-78B3-588F-DBAE-2D78C110BE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D38BF63-8787-8C9C-95D6-14EE959BE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E18AA2B1-25EC-BDE1-DACC-599C6CF5542B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1AA10C7-F8F2-5E0C-30C8-B141515EA30A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2489751-E268-95CF-F358-09362506C689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86AE834-612D-AEA9-279F-38C6EBD9CB3B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9AF246A-A669-7D0F-05ED-BAC78AC65BD4}"/>
              </a:ext>
            </a:extLst>
          </p:cNvPr>
          <p:cNvSpPr txBox="1">
            <a:spLocks/>
          </p:cNvSpPr>
          <p:nvPr/>
        </p:nvSpPr>
        <p:spPr>
          <a:xfrm>
            <a:off x="912079" y="14477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b="0" i="0" u="none" strike="noStrike" baseline="0" dirty="0">
                <a:solidFill>
                  <a:srgbClr val="000000"/>
                </a:solidFill>
              </a:rPr>
              <a:t>O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Orçamentário, </a:t>
            </a:r>
            <a:r>
              <a:rPr lang="pt-BR" sz="2400" i="0" u="none" strike="noStrike" baseline="0" dirty="0">
                <a:solidFill>
                  <a:srgbClr val="000000"/>
                </a:solidFill>
              </a:rPr>
              <a:t>de acordo com o MCASP (11ª edição), 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deverá ser acompanhado de notas explicativas que divulguem, ao menos: </a:t>
            </a:r>
          </a:p>
          <a:p>
            <a:pPr marL="342900" indent="-342900" algn="just">
              <a:buClr>
                <a:schemeClr val="tx1"/>
              </a:buClr>
              <a:buFont typeface="+mj-lt"/>
              <a:buAutoNum type="alphaLcParenR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 o regime orçamentário e o critério de classificação adotados no orçamento aprovado; </a:t>
            </a:r>
          </a:p>
          <a:p>
            <a:pPr marL="342900" indent="-342900" algn="just">
              <a:buClr>
                <a:schemeClr val="tx1"/>
              </a:buClr>
              <a:buFont typeface="+mj-lt"/>
              <a:buAutoNum type="alphaLcParenR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 o período a que se refere o orçamento; </a:t>
            </a:r>
          </a:p>
          <a:p>
            <a:pPr marL="342900" indent="-342900" algn="just">
              <a:buClr>
                <a:schemeClr val="tx1"/>
              </a:buClr>
              <a:buFont typeface="+mj-lt"/>
              <a:buAutoNum type="alphaLcParenR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 as entidades abrangidas; </a:t>
            </a:r>
          </a:p>
          <a:p>
            <a:pPr marL="342900" indent="-342900" algn="just">
              <a:buClr>
                <a:schemeClr val="tx1"/>
              </a:buClr>
              <a:buFont typeface="+mj-lt"/>
              <a:buAutoNum type="alphaLcParenR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 o detalhamento das receitas e despesas intraorçamentárias, quando relevante; </a:t>
            </a:r>
          </a:p>
          <a:p>
            <a:pPr marL="342900" indent="-342900" algn="just">
              <a:buClr>
                <a:schemeClr val="tx1"/>
              </a:buClr>
              <a:buFont typeface="+mj-lt"/>
              <a:buAutoNum type="alphaLcParenR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 o detalhamento das despesas executadas por tipos de créditos (inicial, suplementar, especial e extraordinário); </a:t>
            </a:r>
          </a:p>
        </p:txBody>
      </p:sp>
    </p:spTree>
    <p:extLst>
      <p:ext uri="{BB962C8B-B14F-4D97-AF65-F5344CB8AC3E}">
        <p14:creationId xmlns:p14="http://schemas.microsoft.com/office/powerpoint/2010/main" val="23313897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18F67F-9E0E-00D6-6CE8-23D3FABE5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FD7204B-085C-4023-1F17-8FADA91119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8F4B84B-5D06-218B-4FE0-261E1077A6BA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81C75F7-305B-180D-4790-2F4BF97673E9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6D13A44B-1DED-88C8-BC3B-EC4650F6E0C3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C2341DE-7B56-ECD6-E67E-AF5E539FC8EC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CC76BBD-88C3-B4D6-3BDD-8441901DF788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b="0" i="0" u="none" strike="noStrike" baseline="0" dirty="0">
                <a:solidFill>
                  <a:srgbClr val="000000"/>
                </a:solidFill>
              </a:rPr>
              <a:t>O </a:t>
            </a:r>
            <a:r>
              <a:rPr lang="pt-BR" sz="2400" b="1" i="0" u="none" strike="noStrike" baseline="0" dirty="0">
                <a:solidFill>
                  <a:srgbClr val="000000"/>
                </a:solidFill>
              </a:rPr>
              <a:t>Balanço Orçamentário,</a:t>
            </a:r>
            <a:r>
              <a:rPr lang="pt-BR" sz="2400" i="0" u="none" strike="noStrike" baseline="0" dirty="0">
                <a:solidFill>
                  <a:srgbClr val="000000"/>
                </a:solidFill>
              </a:rPr>
              <a:t> de acordo com o MCASP (11ª edição)</a:t>
            </a:r>
            <a:r>
              <a:rPr lang="pt-BR" sz="2400" b="1" i="0" u="none" strike="noStrike" baseline="0" dirty="0">
                <a:solidFill>
                  <a:srgbClr val="000000"/>
                </a:solidFill>
              </a:rPr>
              <a:t>, </a:t>
            </a:r>
            <a:r>
              <a:rPr lang="pt-BR" sz="2400" b="0" i="0" u="none" strike="noStrike" baseline="0" dirty="0">
                <a:solidFill>
                  <a:srgbClr val="000000"/>
                </a:solidFill>
              </a:rPr>
              <a:t>deverá ser acompanhado de notas explicativas que divulguem, ao menos: </a:t>
            </a:r>
          </a:p>
          <a:p>
            <a:pPr marL="342900" indent="-342900">
              <a:buClr>
                <a:schemeClr val="tx1"/>
              </a:buClr>
              <a:buFont typeface="+mj-lt"/>
              <a:buAutoNum type="alphaLcParenR" startAt="6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a utilização do superávit financeiro e da reabertura de créditos especiais e extraordinários, bem como suas influências no resultado orçamentário; </a:t>
            </a:r>
          </a:p>
          <a:p>
            <a:pPr marL="342900" indent="-342900">
              <a:buClr>
                <a:schemeClr val="tx1"/>
              </a:buClr>
              <a:buFont typeface="+mj-lt"/>
              <a:buAutoNum type="alphaLcParenR" startAt="6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 as atualizações monetárias autorizadas por lei, efetuadas antes e após a data da publicação da LOA, que compõem a coluna Previsão Inicial da receita orçamentária; </a:t>
            </a:r>
          </a:p>
          <a:p>
            <a:pPr marL="342900" indent="-342900">
              <a:buClr>
                <a:schemeClr val="tx1"/>
              </a:buClr>
              <a:buFont typeface="+mj-lt"/>
              <a:buAutoNum type="alphaLcParenR" startAt="6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 o procedimento adotado em relação aos restos a pagar não processados liquidados, ou seja, se o ente transfere o saldo ao final do exercício para restos a pagar processados ou se mantém o controle dos restos a pagar não processados liquidados separadamente;</a:t>
            </a:r>
          </a:p>
          <a:p>
            <a:pPr marL="342900" indent="-342900">
              <a:buClr>
                <a:schemeClr val="tx1"/>
              </a:buClr>
              <a:buFont typeface="+mj-lt"/>
              <a:buAutoNum type="alphaLcParenR" startAt="6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 o detalhamento dos “recursos de exercícios anteriores” utilizados para financiar as despesas orçamentárias do exercício corrente, destacando-se os recursos vinculados ao RPPS e outros com destinação vinculada;</a:t>
            </a:r>
          </a:p>
          <a:p>
            <a:pPr marL="342900" indent="-342900">
              <a:buClr>
                <a:schemeClr val="tx1"/>
              </a:buClr>
              <a:buFont typeface="+mj-lt"/>
              <a:buAutoNum type="alphaLcParenR" startAt="6"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conciliação com os valores dos fluxos de caixa líquidos das atividades operacionais, de investimento e de financiamento, apresentados na Demonstração dos Fluxos de Caixa.</a:t>
            </a:r>
          </a:p>
        </p:txBody>
      </p:sp>
    </p:spTree>
    <p:extLst>
      <p:ext uri="{BB962C8B-B14F-4D97-AF65-F5344CB8AC3E}">
        <p14:creationId xmlns:p14="http://schemas.microsoft.com/office/powerpoint/2010/main" val="1657119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1F150F-EF12-D374-5F9B-96FB472BF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217ED6D-9F7B-3E09-E72C-73198B793B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9548FA44-33A9-48E2-3F5B-E1877CD29B34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EC6AC80-FAC4-A008-2E56-E1432B2887E7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92C939D-5DA6-2642-1492-4D2DE890E3FA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4162555-18B2-4E5E-E4FA-387F01A2D816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56276EE-1A26-FCC0-0033-67E4208E43D4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Orçamentário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301977CA-FAFB-F531-5184-FA2F8807E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2631" y="1505826"/>
            <a:ext cx="6978009" cy="501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36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5351DD-DDC5-7BDF-AF7A-43434F15F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51C6203-3E64-0A0A-94AD-F9EA6B2E0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FE1219B-B495-95CB-8A0A-7E22DB3826BF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CDDFE61-B7CE-8065-EA73-374A9BFFD1D4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0BD267A8-5CB9-2C1B-F072-B73E45259B01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8098D30-BB48-01ED-17B4-DB5C406743DC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3A52ED9-64B4-0FC3-79B7-B41A132E030A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Orçamentário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4C545E58-464B-A878-1F48-EDB208F58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558" y="1539268"/>
            <a:ext cx="5505170" cy="509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52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D0E2F7-4A8B-6EF1-A654-BF70B7E49E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870646B-841F-4A24-90C4-E21E1C0D2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14392D1B-739A-0A95-9F9B-C4C8601F34F0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60C257A-8297-2A15-1826-EE36001F432D}"/>
              </a:ext>
            </a:extLst>
          </p:cNvPr>
          <p:cNvSpPr txBox="1">
            <a:spLocks/>
          </p:cNvSpPr>
          <p:nvPr/>
        </p:nvSpPr>
        <p:spPr>
          <a:xfrm>
            <a:off x="1035104" y="254358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620D25AA-6216-EA49-7CC0-45016C32092D}"/>
              </a:ext>
            </a:extLst>
          </p:cNvPr>
          <p:cNvSpPr txBox="1">
            <a:spLocks/>
          </p:cNvSpPr>
          <p:nvPr/>
        </p:nvSpPr>
        <p:spPr>
          <a:xfrm>
            <a:off x="475890" y="1742536"/>
            <a:ext cx="11281913" cy="4442604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9263" lvl="2" indent="-449263"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pt-BR" sz="2800" dirty="0">
                <a:solidFill>
                  <a:prstClr val="black"/>
                </a:solidFill>
                <a:ea typeface="Calibri"/>
                <a:cs typeface="Times New Roman"/>
              </a:rPr>
              <a:t>NBC TSP - Estrutura Conceitual, de 23 de setembro de 2016.</a:t>
            </a:r>
          </a:p>
          <a:p>
            <a:pPr marL="449263" indent="-449263" algn="just">
              <a:buFont typeface="Wingdings" panose="05000000000000000000" pitchFamily="2" charset="2"/>
              <a:buChar char="Ø"/>
            </a:pPr>
            <a:r>
              <a:rPr lang="pt-BR" sz="2800" dirty="0"/>
              <a:t>NBC TSP 11, de 18 de outubro de 2018 - Apresentação das Demonstrações Contábeis.</a:t>
            </a:r>
          </a:p>
          <a:p>
            <a:pPr marL="449263" indent="-449263" algn="just">
              <a:buFont typeface="Wingdings" panose="05000000000000000000" pitchFamily="2" charset="2"/>
              <a:buChar char="Ø"/>
            </a:pPr>
            <a:r>
              <a:rPr lang="pt-BR" sz="2800" dirty="0"/>
              <a:t>Comunicado Técnico Aplicado ao Setor Público (CTSP 02) – Notas Explicativas.</a:t>
            </a:r>
          </a:p>
          <a:p>
            <a:pPr marL="449263" indent="-449263" algn="just">
              <a:buFont typeface="Wingdings" panose="05000000000000000000" pitchFamily="2" charset="2"/>
              <a:buChar char="Ø"/>
            </a:pPr>
            <a:r>
              <a:rPr lang="pt-BR" sz="2800" dirty="0"/>
              <a:t>Manual de Contabilidade Aplicada ao Setor Público - 11ª Edição</a:t>
            </a:r>
          </a:p>
        </p:txBody>
      </p:sp>
    </p:spTree>
    <p:extLst>
      <p:ext uri="{BB962C8B-B14F-4D97-AF65-F5344CB8AC3E}">
        <p14:creationId xmlns:p14="http://schemas.microsoft.com/office/powerpoint/2010/main" val="20088102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A81675-4E3C-9E87-C99B-747AD2928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A6A1892-F564-8C3D-7278-6BBC374F58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8A2BD09E-FE57-6984-A33B-1B278D87450A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C07A5A8-042F-159F-02E4-A407C7976EB4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6EE9490-6D9F-D8A9-D559-85EA49A4A4AE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14FA8B0-3BE4-6878-C876-4593CFD7B027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E7357E8-C391-E3C5-E208-7EB5B99CDAB3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IMPORTANTE: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Os </a:t>
            </a:r>
            <a:r>
              <a:rPr lang="pt-BR" sz="2400" b="1" i="0" u="none" strike="noStrike" baseline="0" dirty="0">
                <a:solidFill>
                  <a:srgbClr val="000000"/>
                </a:solidFill>
              </a:rPr>
              <a:t>Balanços Orçamentários </a:t>
            </a:r>
            <a:r>
              <a:rPr lang="pt-BR" sz="2400" b="0" i="0" u="none" strike="noStrike" baseline="0" dirty="0">
                <a:solidFill>
                  <a:srgbClr val="000000"/>
                </a:solidFill>
              </a:rPr>
              <a:t>não consolidados (de órgãos e entidades, por exemplo), poderão apresentar desequilíbrio e déficit orçamentário, pois muitos deles não são agentes arrecadadores e executam despesas orçamentárias para prestação de serviços públicos e realização de investimentos.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pt-BR" sz="2400" b="0" i="0" u="none" strike="noStrike" baseline="0" dirty="0">
                <a:solidFill>
                  <a:srgbClr val="000000"/>
                </a:solidFill>
              </a:rPr>
              <a:t> Esse fato não representa irregularidade, devendo ser evidenciado complementarmente por nota explicativa que demonstre o montante da movimentação financeira (transferências financeiras recebidas e concedidas) relacionado à execução do orçamento do exercício.</a:t>
            </a:r>
            <a:endParaRPr lang="pt-BR" b="0" i="0" u="none" strike="noStrike" baseline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515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468828-083F-B161-6FD1-AA1A95494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ECFE5D0-9AB8-2694-1FC1-DFDD67F907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0C597380-490C-5634-8F0E-F6194C848E3F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5C2E8EE-0955-A2B6-BFE5-6C550602EB03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B01449B2-0E7A-99D0-3FDA-68261D057B3B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3E880A1-1AE0-6CB2-3141-BF158FAA9E38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7855669-BF73-51B3-62F1-67FCACBA5EA5}"/>
              </a:ext>
            </a:extLst>
          </p:cNvPr>
          <p:cNvSpPr txBox="1">
            <a:spLocks/>
          </p:cNvSpPr>
          <p:nvPr/>
        </p:nvSpPr>
        <p:spPr>
          <a:xfrm>
            <a:off x="503208" y="1132443"/>
            <a:ext cx="11185584" cy="496255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1800" b="0" i="0" u="none" strike="noStrike" baseline="0" dirty="0">
                <a:solidFill>
                  <a:srgbClr val="000000"/>
                </a:solidFill>
              </a:rPr>
              <a:t>O </a:t>
            </a:r>
            <a:r>
              <a:rPr lang="pt-BR" sz="1800" b="1" i="0" u="none" strike="noStrike" baseline="0" dirty="0">
                <a:solidFill>
                  <a:srgbClr val="000000"/>
                </a:solidFill>
              </a:rPr>
              <a:t>Balanço Patrimonial,</a:t>
            </a:r>
            <a:r>
              <a:rPr lang="pt-BR" sz="1800" i="0" u="none" strike="noStrike" baseline="0" dirty="0">
                <a:solidFill>
                  <a:srgbClr val="000000"/>
                </a:solidFill>
              </a:rPr>
              <a:t> de acordo com o MCASP (11ª edição)</a:t>
            </a:r>
            <a:r>
              <a:rPr lang="pt-BR" sz="1800" b="1" i="0" u="none" strike="noStrike" baseline="0" dirty="0">
                <a:solidFill>
                  <a:srgbClr val="000000"/>
                </a:solidFill>
              </a:rPr>
              <a:t>, </a:t>
            </a:r>
            <a:r>
              <a:rPr lang="pt-BR" sz="1800" b="0" i="0" u="none" strike="noStrike" baseline="0" dirty="0">
                <a:solidFill>
                  <a:srgbClr val="000000"/>
                </a:solidFill>
              </a:rPr>
              <a:t>deverá ser acompanhado de notas explicativas: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000000"/>
                </a:solidFill>
              </a:rPr>
              <a:t>Em função da dimensão, da natureza e função dos valores envolvidos nos ativos e passivos. 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000000"/>
                </a:solidFill>
              </a:rPr>
              <a:t>A entidade deve divulgar, no balanço patrimonial ou nas notas explicativas, rubricas adicionais às contas apresentadas (subclassificações), classificadas de forma adequada às operações da entidade.</a:t>
            </a:r>
          </a:p>
          <a:p>
            <a:pPr algn="just"/>
            <a:r>
              <a:rPr lang="pt-BR" sz="1800" b="0" i="0" u="none" strike="noStrike" baseline="0" dirty="0">
                <a:solidFill>
                  <a:srgbClr val="000000"/>
                </a:solidFill>
              </a:rPr>
              <a:t>Recomenda-se o detalhamento das seguintes contas: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Créditos a Curto Prazo e a Longo Prazo;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Imobilizado;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Intangível;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Obrigações Trabalhistas, Previdenciárias e Assistenciais a Curto Prazo e a Longo Prazo;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Provisões a Curto Prazo e a Longo Prazo, segregando as provisões para benefícios a empregados dos demais itens;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Componentes do patrimônio líquido, segregando o capital integralizado, resultados acumulados e quaisquer reservas;</a:t>
            </a:r>
          </a:p>
          <a:p>
            <a:pPr marL="266700" indent="-90488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1600" b="0" i="0" u="none" strike="noStrike" baseline="0" dirty="0">
                <a:solidFill>
                  <a:srgbClr val="000000"/>
                </a:solidFill>
              </a:rPr>
              <a:t> Demais elementos patrimoniais, quando relevantes.</a:t>
            </a:r>
          </a:p>
          <a:p>
            <a:pPr marL="176212" indent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None/>
            </a:pPr>
            <a:endParaRPr lang="pt-BR" sz="1600" b="0" i="0" u="none" strike="noStrike" baseline="0" dirty="0">
              <a:solidFill>
                <a:srgbClr val="000000"/>
              </a:solidFill>
            </a:endParaRPr>
          </a:p>
          <a:p>
            <a:pPr marL="85725" indent="0" algn="just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None/>
            </a:pPr>
            <a:r>
              <a:rPr lang="pt-BR" sz="1800" b="0" i="0" u="none" strike="noStrike" baseline="0" dirty="0">
                <a:solidFill>
                  <a:srgbClr val="000000"/>
                </a:solidFill>
              </a:rPr>
              <a:t>Também é recomendado que as políticas contábeis relevantes que tenham reflexos no patrimônio sejam evidenciadas, como as políticas de depreciação, amortização e exaustão.</a:t>
            </a:r>
          </a:p>
          <a:p>
            <a:pPr algn="just"/>
            <a:endParaRPr lang="pt-BR" sz="1800" b="0" i="0" u="none" strike="noStrike" baseline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3083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A3463-9F99-8FC3-3682-181BCB677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77EA2BC-130B-C20B-7D56-A554C8C331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E15AE027-284C-9837-B22F-AFBCE92E1D00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7A97267D-5411-F8F6-5BB6-1A3929345EA1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6C1BDBF7-3ADA-A6FC-40FA-DD0F7C1F543D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76D723-AFC6-8883-43A7-031FCA7F2C47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6435AB3-A04A-1035-688D-27A0333017D1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7832902-7D54-562C-2835-C7E3C13B1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86" y="1694341"/>
            <a:ext cx="5969346" cy="3671621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677D627-C4CE-69F3-CCDD-3914BAF27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1239" y="2125299"/>
            <a:ext cx="5511560" cy="208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7478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7E2CC-3425-F5B6-A818-309DEF7CD4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5581E72-C918-5A42-F96D-B7EA0F704A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CF7CFECF-BFC4-AA7F-F1B6-D585347AF19F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1704F84-1AFC-BF43-89BF-8520B9458818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F174EF4-DFDE-1E21-251C-ACB784A510B2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89318C-016E-4905-872D-6106D3DA0E84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B0C994C-8A27-5681-7A38-EE965F670B9B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7E26BD6-0B24-AF78-542A-8BFF5FAA3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8630" y="1399203"/>
            <a:ext cx="6237209" cy="164376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48FE6E3-673B-0EDE-86DE-C4A8E63ED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3570" y="3042969"/>
            <a:ext cx="8004362" cy="357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187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1932D7-49E5-6990-0E4D-599871C06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80F07F3-0981-510B-00C9-872B4936D1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2DE572F-70F0-66F0-EA32-D0592DC877DE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FE23C750-BB01-487A-CFDA-92F374723334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CD018C84-E70C-5F64-886C-BFF72E712077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0ABF22B-6037-B66A-6672-52A833A219FF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406003-B395-C4DF-2A88-785930C08941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52391FEE-C38C-96E7-6D7D-1EB1B114D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584" y="1546515"/>
            <a:ext cx="8814710" cy="478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387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111AD-1CFA-5AA5-C97D-5D1E12F2E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201D988-93E6-6980-CB81-8DC8FFD2C6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B24E233-4B87-8B6A-7221-EE14DC3DC911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EF9AAFE4-6454-5791-9A58-77B94265D1AA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9F25F774-CFA0-708C-20F4-A4168E5CC2FF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66B3BD5-5935-CAA1-E4A2-170BD2A5D9E8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4C40F0D-75C3-B52D-6ECB-6C1305BC13B9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C0C89A02-C1BC-8DE5-5C1D-0AF1B6AC1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08" y="1495481"/>
            <a:ext cx="6107142" cy="4273294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E4BC400-BFFF-6A69-9AE0-CC5F567A6C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810" y="1782475"/>
            <a:ext cx="5745338" cy="178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182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6EE03-5E0C-1ACA-3D97-BCF0786DB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0AC82C9-AB0E-B877-0CD5-6EB272ED62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A70A42E8-673E-A741-10FC-9E762EA24995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FE322586-B2B7-331B-E9F8-961FB76D81FF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156F74A7-4D69-CC4B-70D0-A99DBF484D54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BEF5A07-887F-2E2B-FB19-A166EC82B676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A03190-74B4-AF0F-9E88-BAF945CFC65F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F744374C-F376-13FC-18B4-279301C8DC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584" y="1583728"/>
            <a:ext cx="8187578" cy="4653426"/>
          </a:xfrm>
          <a:prstGeom prst="rect">
            <a:avLst/>
          </a:prstGeom>
        </p:spPr>
      </p:pic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013A6641-CCD0-4C22-96AF-8244D9532EF0}"/>
              </a:ext>
            </a:extLst>
          </p:cNvPr>
          <p:cNvSpPr/>
          <p:nvPr/>
        </p:nvSpPr>
        <p:spPr>
          <a:xfrm>
            <a:off x="7000875" y="5915025"/>
            <a:ext cx="2423287" cy="27011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2829164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B03633-A922-08DA-FF63-63994EF85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BC0FD09-E2A4-042C-8FA4-FD0049F22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27164DD7-16BA-68A8-260E-11F4AE46419C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0261FF9D-6029-9B1F-6C51-82FD88AC011F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EE385279-2C5A-409A-2448-72C25F562902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EC9058B-A294-4EF8-7678-7DCAEB45AE70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B3947C5-17EA-5771-E087-6E702311060C}"/>
              </a:ext>
            </a:extLst>
          </p:cNvPr>
          <p:cNvSpPr txBox="1">
            <a:spLocks/>
          </p:cNvSpPr>
          <p:nvPr/>
        </p:nvSpPr>
        <p:spPr>
          <a:xfrm>
            <a:off x="897016" y="1021800"/>
            <a:ext cx="10058400" cy="613941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07D5359-3746-492B-2C0C-7E723FD305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3" y="1539268"/>
            <a:ext cx="5936347" cy="1938399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469E542C-B981-1314-B44B-D6CFA2FB99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1266" y="1686001"/>
            <a:ext cx="6171533" cy="452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957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7F277-FBE8-31FA-EC61-AB217E609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5B5A2DA-CCFB-3ACE-B4DE-851F6A427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88A8D0A-D11E-E7BB-7E40-54E0C5FCDA53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CB25A29E-D213-3849-2FC7-62A6359DCE52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42E84A15-8157-C983-4494-1E805FB840C5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507078E-2167-3510-C719-96364D697FA1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7736E96-3EF5-6604-04B1-122109619236}"/>
              </a:ext>
            </a:extLst>
          </p:cNvPr>
          <p:cNvSpPr txBox="1">
            <a:spLocks/>
          </p:cNvSpPr>
          <p:nvPr/>
        </p:nvSpPr>
        <p:spPr>
          <a:xfrm>
            <a:off x="51797" y="1050080"/>
            <a:ext cx="3539128" cy="85862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E88A1BF3-6139-B506-D3A6-6E7F65B2B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558" y="895567"/>
            <a:ext cx="7291645" cy="543818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B11881ED-1019-E873-CA4B-C19C4F262C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907" y="2636567"/>
            <a:ext cx="4697506" cy="195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715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8198-708D-1F45-FFA8-48FDC73D7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E3577EA-D140-C882-5574-C652DD3DB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4DF65A1-5BF2-95CE-CD9B-A14E5579A90F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24F0908E-CF54-4F3D-7571-995641270510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7E22E977-2523-CB62-13AB-74AA08D422BE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9CE8663-8FD8-98CC-0509-BBD8A5EA9966}"/>
              </a:ext>
            </a:extLst>
          </p:cNvPr>
          <p:cNvSpPr txBox="1">
            <a:spLocks/>
          </p:cNvSpPr>
          <p:nvPr/>
        </p:nvSpPr>
        <p:spPr>
          <a:xfrm>
            <a:off x="51797" y="1050080"/>
            <a:ext cx="3539128" cy="85862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</a:t>
            </a:r>
            <a:r>
              <a:rPr lang="pt-BR" sz="28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Balanço Patrimonial exemplo 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A4CEC991-AB1E-38CF-AF13-328238F79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61" y="1944416"/>
            <a:ext cx="5138789" cy="244092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B516AA81-AB8B-F2CE-7ADC-D0524F8BE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7571" y="931820"/>
            <a:ext cx="6347012" cy="1640541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C09F215D-C009-3F51-C5FE-B5FF620A29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2252" y="2680958"/>
            <a:ext cx="6239435" cy="160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175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015FC1-9850-C293-F63E-A657CC40B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A6C092C-5DBE-F5E8-087F-8A0A47107F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51A5945B-AA67-C0E8-70E7-2F42F2AC54C1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96328E32-A50D-59C7-62BC-60CC0415D19F}"/>
              </a:ext>
            </a:extLst>
          </p:cNvPr>
          <p:cNvSpPr txBox="1">
            <a:spLocks/>
          </p:cNvSpPr>
          <p:nvPr/>
        </p:nvSpPr>
        <p:spPr>
          <a:xfrm>
            <a:off x="1035104" y="254358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5CA801B3-516F-8BD9-3734-BE695A6D5D01}"/>
              </a:ext>
            </a:extLst>
          </p:cNvPr>
          <p:cNvSpPr txBox="1">
            <a:spLocks/>
          </p:cNvSpPr>
          <p:nvPr/>
        </p:nvSpPr>
        <p:spPr>
          <a:xfrm>
            <a:off x="475890" y="895567"/>
            <a:ext cx="11281913" cy="5542645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just">
              <a:lnSpc>
                <a:spcPct val="110000"/>
              </a:lnSpc>
              <a:buNone/>
            </a:pPr>
            <a:r>
              <a:rPr lang="pt-BR" sz="3200" b="1" dirty="0">
                <a:solidFill>
                  <a:prstClr val="black"/>
                </a:solidFill>
                <a:ea typeface="Calibri"/>
                <a:cs typeface="Times New Roman"/>
              </a:rPr>
              <a:t>NBC TSP - Estrutura Conceitual, de 23 de setembro de 2016.</a:t>
            </a:r>
          </a:p>
          <a:p>
            <a:pPr marL="457200" lvl="2" indent="-457200" algn="just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t-BR" sz="2600" dirty="0">
                <a:solidFill>
                  <a:prstClr val="black"/>
                </a:solidFill>
                <a:ea typeface="Calibri"/>
                <a:cs typeface="Times New Roman"/>
              </a:rPr>
              <a:t>A estrutura conceitual estabelece os conceitos que fundamentam a elaboração e a divulgação dos Relatórios Contábeis de Propósito Geral das Entidades do Setor Público (RCPGs), os quais devem ser elaborados com base no regime de competência. </a:t>
            </a:r>
          </a:p>
          <a:p>
            <a:pPr marL="457200" lvl="2" indent="-457200" algn="just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t-BR" sz="2600" dirty="0">
                <a:solidFill>
                  <a:prstClr val="black"/>
                </a:solidFill>
                <a:ea typeface="Calibri"/>
                <a:cs typeface="Times New Roman"/>
              </a:rPr>
              <a:t>Diante disso, as atuais normas trazem em seu bojo uma diferença conceitual importante à prática e realidade da Contabilidade dos órgãos públicos brasileiros.</a:t>
            </a:r>
          </a:p>
          <a:p>
            <a:pPr marL="457200" lvl="2" indent="-457200" algn="just">
              <a:lnSpc>
                <a:spcPct val="110000"/>
              </a:lnSpc>
              <a:buFont typeface="Wingdings" panose="05000000000000000000" pitchFamily="2" charset="2"/>
              <a:buChar char="§"/>
            </a:pPr>
            <a:r>
              <a:rPr lang="pt-BR" sz="2600" dirty="0">
                <a:solidFill>
                  <a:prstClr val="black"/>
                </a:solidFill>
                <a:ea typeface="Calibri"/>
                <a:cs typeface="Times New Roman"/>
              </a:rPr>
              <a:t>Mesmo depois de anos de divulgação das atuais Normas ainda existem problemas em relação a reconhecimento, mensuração e divulgação das transações e outros eventos e atividades dos Municípios.</a:t>
            </a:r>
          </a:p>
          <a:p>
            <a:pPr marL="0" lvl="2" indent="0" algn="just">
              <a:lnSpc>
                <a:spcPct val="110000"/>
              </a:lnSpc>
              <a:buNone/>
            </a:pPr>
            <a:endParaRPr lang="pt-BR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05107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2C90BD-AFF9-61E4-0350-17BB0DDBA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168B02A-1EBF-DF6C-9D67-CEDEB3BC4C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8DFC1460-FC7A-5530-7931-F7414926356D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A25297B-5E42-3A82-6ACB-B78A72D74D26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6E913D0-E610-8D63-A995-5A7E271BCF8C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CBD78B1-2D6D-18E7-D723-2958B458B59A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2C56E58-B7E7-8535-9C9F-68A6A451B0B0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A Demonstração de Variações Patrimoniais (DVP),</a:t>
            </a:r>
            <a:r>
              <a:rPr lang="pt-BR" sz="2000" i="0" u="none" strike="noStrike" baseline="0" dirty="0">
                <a:solidFill>
                  <a:srgbClr val="000000"/>
                </a:solidFill>
              </a:rPr>
              <a:t> de acordo com o MCASP (11ª edição), deverá ser acompanhada de notas explicativas, divulgando separadamente a natureza e valores dos itens relevantes que compõem as VPA e as VPD.</a:t>
            </a:r>
          </a:p>
          <a:p>
            <a:pPr marL="0" indent="0" algn="just">
              <a:buNone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Algumas circunstâncias poderão ser apresentadas em notas explicativas, ainda que seus valores não sejam relevantes, por exemplo:</a:t>
            </a:r>
          </a:p>
          <a:p>
            <a:pPr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 Redução ao valor recuperável no ativo imobilizado, bem como as reversões de tais reduções;</a:t>
            </a:r>
          </a:p>
          <a:p>
            <a:pPr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 Baixas de itens do ativo imobilizado;</a:t>
            </a:r>
          </a:p>
          <a:p>
            <a:pPr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 Baixas de investimento;</a:t>
            </a:r>
          </a:p>
          <a:p>
            <a:pPr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 Reestruturações das atividades da entidade e reversões de quaisquer provisões para gastos de reestruturação;</a:t>
            </a:r>
          </a:p>
          <a:p>
            <a:pPr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 Unidades operacionais descontinuadas;</a:t>
            </a:r>
          </a:p>
          <a:p>
            <a:pPr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 Constituição ou reversão de provisões; </a:t>
            </a:r>
            <a:r>
              <a:rPr lang="pt-BR" b="0" i="0" u="none" strike="noStrike" baseline="0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91043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685BD-E413-5077-E885-41A7F54AB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DCA6877-2AD1-2BE7-2634-64FA1E2160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8CBE1C2A-3209-2DED-3DE6-875DC52C7E62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5784B615-9849-A647-A696-FD636687DC6A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0C7DF109-141C-2795-AABB-5FF931A9F2DB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A16DF74-E01D-2E7D-0EDE-BF6DA94E4B0C}"/>
              </a:ext>
            </a:extLst>
          </p:cNvPr>
          <p:cNvSpPr txBox="1">
            <a:spLocks/>
          </p:cNvSpPr>
          <p:nvPr/>
        </p:nvSpPr>
        <p:spPr>
          <a:xfrm>
            <a:off x="1219200" y="1050080"/>
            <a:ext cx="10469591" cy="14673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da DVP exemplo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19B60807-9FB2-4253-702B-FC8A0E886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353" y="1524000"/>
            <a:ext cx="9323294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7613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86541-5440-C690-0CAC-EA84CABF1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E0950A3-2C71-EA09-FA16-A6F036037F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43BAE792-A186-B766-AF85-0A9986F2FD06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9FAE818-6A35-B7A9-F1F5-473C5485465B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4985C49E-3D21-779E-7A3B-7102CC815A25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841BD09-6088-D98F-C5EF-1880B54F073E}"/>
              </a:ext>
            </a:extLst>
          </p:cNvPr>
          <p:cNvSpPr txBox="1">
            <a:spLocks/>
          </p:cNvSpPr>
          <p:nvPr/>
        </p:nvSpPr>
        <p:spPr>
          <a:xfrm>
            <a:off x="1219200" y="1050080"/>
            <a:ext cx="10469591" cy="14673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da DVP exemplo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5F7B936-1981-92E5-B720-B4F0FCA2A5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098" y="1605358"/>
            <a:ext cx="9251576" cy="3917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3518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960687-ED46-5840-DEEA-27DD027CB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A67FC18-C48A-FF3B-4551-22E57EAC43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28003E07-35B2-28DC-5EE7-BE6A5CA3C2F5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5611D18-BAC6-F53B-4199-EC7C347F77ED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DCE9A42-9304-48E8-EA67-9440E65BBFE1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00E3F5F-BCC5-F018-5A2F-F4539DFCDF9D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66D9D9A-FD91-0C41-91CE-6AAFD8967A2B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b="0" i="0" u="none" strike="noStrike" baseline="0" dirty="0">
                <a:solidFill>
                  <a:srgbClr val="000000"/>
                </a:solidFill>
              </a:rPr>
              <a:t>No Balanço Financeiro, </a:t>
            </a:r>
            <a:r>
              <a:rPr lang="pt-BR" sz="2000" i="0" u="none" strike="noStrike" baseline="0" dirty="0">
                <a:solidFill>
                  <a:srgbClr val="000000"/>
                </a:solidFill>
              </a:rPr>
              <a:t>de acordo com o MCASP (11ª edição), cabem algumas verificações e análise sobre a necessidade de evidenciação, quando citam que:</a:t>
            </a:r>
          </a:p>
          <a:p>
            <a:pPr marL="447675" indent="-361950" algn="just">
              <a:buClrTx/>
              <a:buFont typeface="Wingdings" panose="05000000000000000000" pitchFamily="2" charset="2"/>
              <a:buChar char="Ø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Algumas operações podem interferir na elaboração do Balanço Financeiro. </a:t>
            </a:r>
          </a:p>
          <a:p>
            <a:pPr marL="447675" indent="-361950" algn="just">
              <a:buClrTx/>
              <a:buFont typeface="Wingdings" panose="05000000000000000000" pitchFamily="2" charset="2"/>
              <a:buChar char="Ø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Sempre que a utilização de um procedimento afetar o resultado financeiro apurado neste demonstrativo, tal procedimento deverá ser evidenciado em notas explicativas.</a:t>
            </a:r>
          </a:p>
          <a:p>
            <a:pPr marL="447675" indent="-361950" algn="just">
              <a:buClrTx/>
              <a:buFont typeface="Wingdings" panose="05000000000000000000" pitchFamily="2" charset="2"/>
              <a:buChar char="Ø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As receitas orçamentárias serão apresentadas líquidas de deduções. </a:t>
            </a:r>
          </a:p>
          <a:p>
            <a:pPr marL="447675" indent="-361950" algn="just">
              <a:buClrTx/>
              <a:buFont typeface="Wingdings" panose="05000000000000000000" pitchFamily="2" charset="2"/>
              <a:buChar char="Ø"/>
            </a:pPr>
            <a:r>
              <a:rPr lang="pt-BR" sz="2000" i="0" u="none" strike="noStrike" baseline="0" dirty="0">
                <a:solidFill>
                  <a:srgbClr val="000000"/>
                </a:solidFill>
              </a:rPr>
              <a:t>O detalhamento das deduções da receita orçamentária por fonte/destinação de recursos pode ser apresentado em quadros anexos ao Balanço Financeiro e em Notas Explicativas.</a:t>
            </a:r>
          </a:p>
          <a:p>
            <a:pPr marL="0" indent="0" algn="just">
              <a:buNone/>
            </a:pPr>
            <a:endParaRPr lang="pt-BR" b="0" i="0" u="none" strike="noStrike" baseline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93714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8A742-A2C2-FDE5-39FB-79B86AFA94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10E8132-0F9A-2AAB-968F-1819AD48BF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B6CE9316-8DC6-539C-99DD-E075EFCBEEB8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7216D86-9468-5D93-E671-16F8E060DF13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Elaboração de Notas Explicativas das Demonstrações Contábeis</a:t>
            </a:r>
            <a:endParaRPr lang="pt-B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69017E95-1C73-090B-4986-F5D20F40246C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554A52E-3B3E-F82F-748E-3C23F2527A65}"/>
              </a:ext>
            </a:extLst>
          </p:cNvPr>
          <p:cNvSpPr txBox="1">
            <a:spLocks/>
          </p:cNvSpPr>
          <p:nvPr/>
        </p:nvSpPr>
        <p:spPr>
          <a:xfrm>
            <a:off x="1219200" y="1050080"/>
            <a:ext cx="10469591" cy="146733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800" dirty="0">
                <a:solidFill>
                  <a:srgbClr val="000000"/>
                </a:solidFill>
              </a:rPr>
              <a:t>NE´S do Balanço Financeiro exemplo</a:t>
            </a:r>
            <a:r>
              <a:rPr lang="pt-BR" sz="2800" b="1" i="0" u="none" strike="noStrike" baseline="0" dirty="0">
                <a:solidFill>
                  <a:srgbClr val="000000"/>
                </a:solidFill>
              </a:rPr>
              <a:t>:</a:t>
            </a:r>
            <a:endParaRPr lang="pt-BR" sz="2400" b="0" i="0" u="none" strike="noStrike" baseline="0" dirty="0">
              <a:solidFill>
                <a:srgbClr val="000000"/>
              </a:solidFill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F3A80864-72C6-520A-86AA-916F22B4E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5098" y="1605357"/>
            <a:ext cx="8765247" cy="472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212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3EBA43-071B-966A-1DF7-4C91224BF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AC87B57-4C6B-48CE-F599-6B35405701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27A10144-E5A4-7429-4CA9-433414CD8043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4197776A-90EC-7E80-56EC-DD41A4BC66EC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Elaboração de Notas Explicativas das Demonstrações Contábeis</a:t>
            </a:r>
            <a:endParaRPr kumimoji="0" lang="pt-BR" sz="2800" b="1" i="0" u="none" strike="noStrike" kern="1200" cap="none" spc="-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BC18C8FE-60B1-8A57-3F60-B7987D5FB475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D77363-8ABD-6B9A-F34F-C75D62DF8C71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F21D052-6CB4-C4AF-820C-323210ED7158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Demonstração de Fluxos de Caixa (DFC), de acordo com o MCASP (11ª edição), deverá ser acompanhada de notas explicativas quando os itens que compõem os fluxos de caixa forem relevantes.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entidade deve divulgar, juntamente com comentário da administração em nota explicativa, os valores significativos de saldos de caixa e equivalentes de caixa que não estejam disponíveis para uso pela entidade econômica.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Entre os exemplos estão saldos de caixa e equivalentes de caixa em poder de entidade controlada no qual se apliquem restrições legais que impeçam o uso geral dos saldos pela entidade controladora ou outras entidades controladas, além dos depósitos de terceiros, quando classificados como caixa e equivalente de caixa.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Informações adicionais podem ser importantes para que os usuários entendam a posição financeira e a liquidez da entidade.</a:t>
            </a:r>
          </a:p>
        </p:txBody>
      </p:sp>
    </p:spTree>
    <p:extLst>
      <p:ext uri="{BB962C8B-B14F-4D97-AF65-F5344CB8AC3E}">
        <p14:creationId xmlns:p14="http://schemas.microsoft.com/office/powerpoint/2010/main" val="37314264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7CF20B-E95F-6071-0A27-DC8A8F5B4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62C3AB0-563D-85BE-167F-3E00A5E967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6F048A6A-AA68-ABDE-0BA3-46AFB78805A5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AA67AFE4-6E48-6FDC-F910-9983B30FBF29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Elaboração de Notas Explicativas das Demonstrações Contábeis</a:t>
            </a:r>
            <a:endParaRPr kumimoji="0" lang="pt-BR" sz="2800" b="1" i="0" u="none" strike="noStrike" kern="1200" cap="none" spc="-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98B41997-0A02-4304-DC61-DE1BA86DD9FF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62B83BA-9756-7E89-0DA6-AC26CD32F656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25BCB67-0065-62FF-428A-1E69C0D833E5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Demonstra4ção 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Fluxos de Caixa (DFC), de acordo com o MCASP (11ª edição), pode incluir: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+mj-lt"/>
              <a:buAutoNum type="alphaLcParenR"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montante de linhas de crédito obtidas, mas não utilizadas, que podem estar disponíveis para futuras atividades operacionais e para satisfazer a compromissos de capital, indicando restrições, se houver, sobre o uso de tais linhas de crédito; e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+mj-lt"/>
              <a:buAutoNum type="alphaLcParenR"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 montante e a natureza de saldos de caixa não disponíveis;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+mj-lt"/>
              <a:buAutoNum type="alphaLcParenR"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descrição dos itens incluídos no conceito de caixa e equivalente de caixas;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Font typeface="+mj-lt"/>
              <a:buAutoNum type="alphaLcParenR"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conciliação do saldo de caixa e equivalente de caixas apresentado na DFC com o valor apresentado no Balanço Patrimonial, justificando eventuais diferenças.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 transações de investimento e financiamento que não envolvem o uso de caixa ou equivalentes de caixa, como aquisições financiadas de bens e arrendamento financeiro, não devem ser incluídas na demonstração dos fluxos de caixa.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Tx/>
              <a:buSzPct val="100000"/>
              <a:buNone/>
              <a:tabLst/>
              <a:defRPr/>
            </a:pP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Tais transações devem ser divulgadas nas notas explicativas à demonstração, de modo que forneçam todas as informações relevantes sobre essas transações.</a:t>
            </a:r>
          </a:p>
        </p:txBody>
      </p:sp>
    </p:spTree>
    <p:extLst>
      <p:ext uri="{BB962C8B-B14F-4D97-AF65-F5344CB8AC3E}">
        <p14:creationId xmlns:p14="http://schemas.microsoft.com/office/powerpoint/2010/main" val="3317852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3101DC-6319-A94D-054A-87CD609F8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5BCD296-5B14-0C08-E98A-9A7CC58C7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22865C62-73B2-2FF4-E72A-CDA91C2484C9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D79563B2-8AD9-4DF6-E650-095A37455C6F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Elaboração de Notas Explicativas das Demonstrações Contábeis</a:t>
            </a:r>
            <a:endParaRPr kumimoji="0" lang="pt-BR" sz="2800" b="1" i="0" u="none" strike="noStrike" kern="1200" cap="none" spc="-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9963A94-D704-C5EE-5472-9C8184023CC8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0271FF4-AC00-521D-721F-5266E13E8026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56719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r>
              <a:rPr lang="pt-BR" dirty="0">
                <a:solidFill>
                  <a:srgbClr val="000000"/>
                </a:solidFill>
                <a:latin typeface="Calibri" panose="020F0502020204030204"/>
              </a:rPr>
              <a:t>NE´s da</a:t>
            </a:r>
            <a:r>
              <a:rPr kumimoji="0" lang="pt-BR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Demonstração de Fluxos de Caixa (DFC), exemplo: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A6032D2-FF16-B61B-51A6-BEE2EFCE9B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6515"/>
          <a:stretch/>
        </p:blipFill>
        <p:spPr>
          <a:xfrm>
            <a:off x="459629" y="1937904"/>
            <a:ext cx="5719583" cy="298219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60C63BC-5CE7-8A26-8C41-DDFDFC07744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4861"/>
          <a:stretch/>
        </p:blipFill>
        <p:spPr>
          <a:xfrm>
            <a:off x="6179212" y="1790379"/>
            <a:ext cx="5718049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5979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6A8E9-4477-CF99-9589-519981AD4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0A794EC-B538-3C56-37B2-0A7C2B366F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99FAD01C-25A7-B7DD-7313-E8F0CAC96225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6FB0E31B-B931-554F-0D52-4C5ACE367C1F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0" i="0" u="none" strike="noStrike" kern="1200" cap="none" spc="-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 panose="020F0302020204030204"/>
                <a:ea typeface="+mj-ea"/>
                <a:cs typeface="+mj-cs"/>
              </a:rPr>
              <a:t>Bibliografia</a:t>
            </a:r>
            <a:endParaRPr kumimoji="0" lang="pt-BR" sz="2800" b="1" i="0" u="none" strike="noStrike" kern="1200" cap="none" spc="-5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CDB97B66-2183-5BB7-5A3D-E9C8141795DA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1023120" cy="5142840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/>
              <a:cs typeface="Arial" panose="020B0604020202020204" pitchFamily="34" charset="0"/>
            </a:endParaRP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3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D914084-E6AC-96F6-A21B-4A5452899C8A}"/>
              </a:ext>
            </a:extLst>
          </p:cNvPr>
          <p:cNvSpPr txBox="1">
            <a:spLocks/>
          </p:cNvSpPr>
          <p:nvPr/>
        </p:nvSpPr>
        <p:spPr>
          <a:xfrm>
            <a:off x="759679" y="1295372"/>
            <a:ext cx="10058400" cy="4023360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" marR="0" lvl="0" indent="-9144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Char char=" "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3B3CD89-36A7-D633-2899-5C574DC8F52C}"/>
              </a:ext>
            </a:extLst>
          </p:cNvPr>
          <p:cNvSpPr txBox="1">
            <a:spLocks/>
          </p:cNvSpPr>
          <p:nvPr/>
        </p:nvSpPr>
        <p:spPr>
          <a:xfrm>
            <a:off x="946584" y="12953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32C463"/>
              </a:buClr>
              <a:buSzPct val="100000"/>
              <a:buFont typeface="Calibri" panose="020F0502020204030204" pitchFamily="34" charset="0"/>
              <a:buNone/>
              <a:tabLst/>
              <a:defRPr/>
            </a:pPr>
            <a:endParaRPr kumimoji="0" lang="pt-BR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A0022BB-65B4-8B0B-A206-214A5924759C}"/>
              </a:ext>
            </a:extLst>
          </p:cNvPr>
          <p:cNvSpPr txBox="1">
            <a:spLocks/>
          </p:cNvSpPr>
          <p:nvPr/>
        </p:nvSpPr>
        <p:spPr>
          <a:xfrm>
            <a:off x="1098984" y="1447772"/>
            <a:ext cx="10058400" cy="4737368"/>
          </a:xfrm>
          <a:prstGeom prst="rect">
            <a:avLst/>
          </a:prstGeom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1200"/>
              </a:spcAft>
            </a:pPr>
            <a:r>
              <a:rPr lang="pt-BR" dirty="0"/>
              <a:t>CFC. Conselho Federal de Contabilidade. NBC TSP - Estrutura Conceitual, de 23 de setembro de 2016.</a:t>
            </a:r>
          </a:p>
          <a:p>
            <a:pPr algn="just">
              <a:spcAft>
                <a:spcPts val="1200"/>
              </a:spcAft>
            </a:pPr>
            <a:r>
              <a:rPr lang="pt-BR" dirty="0"/>
              <a:t>CFC. Conselho Federal de Contabilidade. NBC TSP 11, de 18 de outubro de 2018 - Apresentação das Demonstrações Contábeis.</a:t>
            </a:r>
          </a:p>
          <a:p>
            <a:pPr algn="just">
              <a:spcAft>
                <a:spcPts val="1200"/>
              </a:spcAft>
            </a:pPr>
            <a:r>
              <a:rPr lang="pt-BR" dirty="0"/>
              <a:t>CFC. Conselho Federal de Contabilidade. Comunicado Técnico Aplicado ao Setor Público (CTSP 02) – Notas Explicativas.</a:t>
            </a:r>
          </a:p>
          <a:p>
            <a:pPr algn="just">
              <a:spcAft>
                <a:spcPts val="1200"/>
              </a:spcAft>
            </a:pPr>
            <a:r>
              <a:rPr lang="pt-BR" dirty="0"/>
              <a:t>BRASIL. Ministério da Fazenda, Secretaria do Tesouro Nacional - STN. Manual de contabilidade aplicada ao setor público 11ª ed. Brasília: STN, Coordenação-Geral de Contabilidade, 2024. Disponível em:&lt; https://sisweb.tesouro.gov.br/apex/f?p=2501:9::::9:P9_ID_PUBLICACAO:51045 &gt; Acesso em julho de 2025.</a:t>
            </a:r>
          </a:p>
        </p:txBody>
      </p:sp>
    </p:spTree>
    <p:extLst>
      <p:ext uri="{BB962C8B-B14F-4D97-AF65-F5344CB8AC3E}">
        <p14:creationId xmlns:p14="http://schemas.microsoft.com/office/powerpoint/2010/main" val="1010848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AA9D35-0C1F-9410-5102-BEBD59837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B1C4BB9-F2A0-114B-6742-2DDC937932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7FF43AC0-B62C-7FF6-63A2-871DA30D33B3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63516CA-B409-9232-9765-D7C700CD793A}"/>
              </a:ext>
            </a:extLst>
          </p:cNvPr>
          <p:cNvSpPr txBox="1">
            <a:spLocks/>
          </p:cNvSpPr>
          <p:nvPr/>
        </p:nvSpPr>
        <p:spPr>
          <a:xfrm>
            <a:off x="1035104" y="254358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2F426567-5C09-475A-5CA6-1C1010B06515}"/>
              </a:ext>
            </a:extLst>
          </p:cNvPr>
          <p:cNvSpPr txBox="1">
            <a:spLocks/>
          </p:cNvSpPr>
          <p:nvPr/>
        </p:nvSpPr>
        <p:spPr>
          <a:xfrm>
            <a:off x="475890" y="964149"/>
            <a:ext cx="11281913" cy="5220991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3400" b="1" dirty="0"/>
              <a:t>NBC TSP 11, de 18 de outubro de 2018 - Apresentação das Demonstrações Contábeis.</a:t>
            </a:r>
          </a:p>
          <a:p>
            <a:pPr marL="0" indent="0" algn="just">
              <a:buNone/>
            </a:pPr>
            <a:r>
              <a:rPr lang="pt-BR" sz="2800" dirty="0"/>
              <a:t>📌 Objetivo:</a:t>
            </a:r>
          </a:p>
          <a:p>
            <a:pPr marL="0" indent="0" algn="just">
              <a:buNone/>
            </a:pPr>
            <a:r>
              <a:rPr lang="pt-BR" sz="2800" dirty="0"/>
              <a:t>- Estabelecer requisitos para a apresentação das demonstrações contábeis das entidades do setor público.</a:t>
            </a:r>
          </a:p>
          <a:p>
            <a:pPr marL="0" indent="0" algn="just">
              <a:buNone/>
            </a:pPr>
            <a:r>
              <a:rPr lang="pt-BR" sz="2800" dirty="0"/>
              <a:t>📊 Demonstrações Obrigatórias:</a:t>
            </a:r>
          </a:p>
          <a:p>
            <a:pPr marL="0" indent="0" algn="just">
              <a:buNone/>
            </a:pPr>
            <a:r>
              <a:rPr lang="pt-BR" sz="2800" dirty="0"/>
              <a:t>- Balanço Patrimonial (BP)</a:t>
            </a:r>
          </a:p>
          <a:p>
            <a:pPr marL="0" indent="0" algn="just">
              <a:buNone/>
            </a:pPr>
            <a:r>
              <a:rPr lang="pt-BR" sz="2800" dirty="0"/>
              <a:t>- Demonstração do Resultado (DR)</a:t>
            </a:r>
          </a:p>
          <a:p>
            <a:pPr marL="0" indent="0" algn="just">
              <a:buNone/>
            </a:pPr>
            <a:r>
              <a:rPr lang="pt-BR" sz="2800" dirty="0"/>
              <a:t>- Demonstração das Mutações no Patrimônio Líquido (DMPL)</a:t>
            </a:r>
          </a:p>
          <a:p>
            <a:pPr marL="0" indent="0" algn="just">
              <a:buNone/>
            </a:pPr>
            <a:r>
              <a:rPr lang="pt-BR" sz="2800" dirty="0"/>
              <a:t>- Demonstração dos Fluxos de Caixa (DFC)</a:t>
            </a:r>
          </a:p>
          <a:p>
            <a:pPr marL="0" indent="0" algn="just">
              <a:buNone/>
            </a:pPr>
            <a:r>
              <a:rPr lang="pt-BR" sz="2800" dirty="0"/>
              <a:t>- Notas Explicativas</a:t>
            </a:r>
          </a:p>
          <a:p>
            <a:pPr marL="0" indent="0" algn="just">
              <a:buNone/>
            </a:pPr>
            <a:r>
              <a:rPr lang="pt-BR" sz="2800" dirty="0"/>
              <a:t>📋 Requisitos Gerais:</a:t>
            </a:r>
          </a:p>
          <a:p>
            <a:pPr marL="0" indent="0" algn="just">
              <a:buNone/>
            </a:pPr>
            <a:r>
              <a:rPr lang="pt-BR" sz="2800" dirty="0"/>
              <a:t>- Clareza, comparabilidade e apresentação consistente</a:t>
            </a:r>
          </a:p>
          <a:p>
            <a:pPr algn="just">
              <a:buFontTx/>
              <a:buChar char="-"/>
            </a:pPr>
            <a:r>
              <a:rPr lang="pt-BR" sz="2800" dirty="0"/>
              <a:t>Informações anteriores devem ser reclassificadas quando necessário</a:t>
            </a:r>
          </a:p>
          <a:p>
            <a:pPr marL="0" indent="0" algn="just">
              <a:buNone/>
            </a:pPr>
            <a:r>
              <a:rPr lang="pt-BR" sz="2800" dirty="0"/>
              <a:t>- Referência Cruzada</a:t>
            </a:r>
          </a:p>
          <a:p>
            <a:pPr marL="449263" indent="-449263" algn="just">
              <a:buFont typeface="Wingdings" panose="05000000000000000000" pitchFamily="2" charset="2"/>
              <a:buChar char="Ø"/>
            </a:pPr>
            <a:endParaRPr lang="pt-BR" sz="2800" dirty="0"/>
          </a:p>
        </p:txBody>
      </p:sp>
      <p:sp>
        <p:nvSpPr>
          <p:cNvPr id="2" name="Balão de Pensamento: Nuvem 1">
            <a:extLst>
              <a:ext uri="{FF2B5EF4-FFF2-40B4-BE49-F238E27FC236}">
                <a16:creationId xmlns:a16="http://schemas.microsoft.com/office/drawing/2014/main" id="{31EC08FE-09C1-CB63-BDC6-226F2C0DB07A}"/>
              </a:ext>
            </a:extLst>
          </p:cNvPr>
          <p:cNvSpPr/>
          <p:nvPr/>
        </p:nvSpPr>
        <p:spPr>
          <a:xfrm>
            <a:off x="10346103" y="2018210"/>
            <a:ext cx="1572772" cy="809615"/>
          </a:xfrm>
          <a:prstGeom prst="cloudCallout">
            <a:avLst>
              <a:gd name="adj1" fmla="val -174504"/>
              <a:gd name="adj2" fmla="val 33974"/>
            </a:avLst>
          </a:prstGeom>
          <a:solidFill>
            <a:srgbClr val="1CADE4"/>
          </a:solidFill>
          <a:ln w="15875" cap="flat" cmpd="sng" algn="ctr">
            <a:solidFill>
              <a:srgbClr val="1CADE4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 o Balanço Orçamentário?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B0A188A0-1713-FBDE-2038-72092A61C0F2}"/>
              </a:ext>
            </a:extLst>
          </p:cNvPr>
          <p:cNvSpPr/>
          <p:nvPr/>
        </p:nvSpPr>
        <p:spPr>
          <a:xfrm>
            <a:off x="6478439" y="3881887"/>
            <a:ext cx="5529532" cy="94890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200" b="1" dirty="0"/>
              <a:t>quando a entidade divulga publicamente seu orçamento aprovado, comparação entre o orçamento e os valores realizados, quer seja como demonstração contábil adicional (demonstração das informações orçamentárias) ou como coluna para o orçamento nas demonstrações contábeis;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4EB59C3-F937-3DF0-861B-C717F107D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9011" y="2571569"/>
            <a:ext cx="845389" cy="126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84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1F2E2AB-1E21-C181-E549-DF75BAB0D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6DC0EA6-116D-C1F8-DC38-F0A3EE7923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F7DBE3C-12F2-83CE-62DE-604E1FA9E702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80654" y="332509"/>
            <a:ext cx="10200055" cy="59685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pt-BR" sz="1800" dirty="0">
                <a:solidFill>
                  <a:srgbClr val="0070C0"/>
                </a:solidFill>
              </a:rPr>
              <a:t> </a:t>
            </a:r>
            <a:br>
              <a:rPr lang="pt-BR" sz="1800" dirty="0">
                <a:solidFill>
                  <a:srgbClr val="0070C0"/>
                </a:solidFill>
              </a:rPr>
            </a:br>
            <a:br>
              <a:rPr lang="pt-BR" sz="1800" dirty="0">
                <a:solidFill>
                  <a:srgbClr val="0070C0"/>
                </a:solidFill>
              </a:rPr>
            </a:br>
            <a:br>
              <a:rPr lang="pt-BR" sz="1800" dirty="0">
                <a:solidFill>
                  <a:srgbClr val="0070C0"/>
                </a:solidFill>
              </a:rPr>
            </a:br>
            <a:r>
              <a:rPr lang="pt-BR" sz="1800" dirty="0">
                <a:solidFill>
                  <a:srgbClr val="0070C0"/>
                </a:solidFill>
              </a:rPr>
              <a:t>                                                           </a:t>
            </a:r>
            <a:endParaRPr lang="pt-BR" sz="13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273C691E-6374-6051-4ECC-D5D396792B7E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FA15CC96-22CC-EDF6-F51B-7F60EC8FD3CE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DF034656-1015-A5A9-9B09-623AC5AC853E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0515600" cy="518597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2" indent="0" algn="l" defTabSz="914377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NBC TSP 11, de 18 de outubro de 2018 (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Apresentação das Demonstrações Contábeis) item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127 - As notas explicativas devem: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just" defTabSz="914377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apresentar informação acerca da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base para a elaboração das demonstrações contábeis 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e das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políticas contábeis específicas utilizadas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, de acordo com os itens 132 a 139;</a:t>
            </a:r>
          </a:p>
          <a:p>
            <a:pPr marL="342900" marR="0" lvl="0" indent="-342900" algn="just" defTabSz="914377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divulgar a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informação requerida pelas NBCs TSP que não tenha sido apresentada 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no balanço patrimonial, na demonstração do resultado, na demonstração das mutações do patrimônio líquido e na demonstração dos fluxos de caixa; e</a:t>
            </a:r>
          </a:p>
          <a:p>
            <a:pPr marL="342900" marR="0" lvl="0" indent="-342900" algn="just" defTabSz="914377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80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prover informação adicional que não tenha sido apresentada no balanço patrimonial, na demonstração do resultado, na demonstração das mutações do patrimônio líquido e na demonstração dos fluxos de caixa, mas que seja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relevante para a compreensão de quaisquer dessas demonstrações contábeis</a:t>
            </a:r>
            <a:r>
              <a:rPr kumimoji="0" lang="pt-BR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2" indent="0" algn="l" defTabSz="914377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3533709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270D99-02B2-F4EA-DD2B-AFB4D6C0F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82C6124-0089-0976-C36B-DB1FED023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109505F-7639-5C09-4CE3-100A0E47E7D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80654" y="332509"/>
            <a:ext cx="10200055" cy="59685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pt-BR" sz="1800" dirty="0">
                <a:solidFill>
                  <a:srgbClr val="0070C0"/>
                </a:solidFill>
              </a:rPr>
              <a:t> </a:t>
            </a:r>
            <a:br>
              <a:rPr lang="pt-BR" sz="1800" dirty="0">
                <a:solidFill>
                  <a:srgbClr val="0070C0"/>
                </a:solidFill>
              </a:rPr>
            </a:br>
            <a:br>
              <a:rPr lang="pt-BR" sz="1800" dirty="0">
                <a:solidFill>
                  <a:srgbClr val="0070C0"/>
                </a:solidFill>
              </a:rPr>
            </a:br>
            <a:br>
              <a:rPr lang="pt-BR" sz="1800" dirty="0">
                <a:solidFill>
                  <a:srgbClr val="0070C0"/>
                </a:solidFill>
              </a:rPr>
            </a:br>
            <a:r>
              <a:rPr lang="pt-BR" sz="1800" dirty="0">
                <a:solidFill>
                  <a:srgbClr val="0070C0"/>
                </a:solidFill>
              </a:rPr>
              <a:t>                                                           </a:t>
            </a:r>
            <a:endParaRPr lang="pt-BR" sz="13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0E6B9DE-7261-2432-588B-7E60FBDA164B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387D6B58-677F-7753-DF93-EB4430450BCA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9B5B0837-C277-5951-1A67-1264A519985B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0515600" cy="5185972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NBC TSP 11, de 18 de outubro de 2018 (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Apresentação das Demonstrações Contábeis)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Item 128: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 notas devem ser apresentadas, tanto quanto seja praticável,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forma sistemática</a:t>
            </a:r>
            <a:r>
              <a:rPr kumimoji="0" lang="pt-B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Cada item do balanço patrimonial, da demonstração do resultado, da demonstração das mutações do patrimônio líquido e da demonstração dos fluxos de caixa </a:t>
            </a:r>
            <a:r>
              <a:rPr kumimoji="0" lang="pt-BR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deve ter referência cruzada </a:t>
            </a:r>
            <a:r>
              <a:rPr kumimoji="0" lang="pt-BR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entre informações relativas a cada uma dessas demonstrações e aquelas correspondentes apresentadas nas notas explicativas.</a:t>
            </a:r>
          </a:p>
          <a:p>
            <a:pPr marL="0" marR="0" lvl="2" indent="0" algn="l" defTabSz="914377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</p:spTree>
    <p:extLst>
      <p:ext uri="{BB962C8B-B14F-4D97-AF65-F5344CB8AC3E}">
        <p14:creationId xmlns:p14="http://schemas.microsoft.com/office/powerpoint/2010/main" val="1610932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2C7E12-D912-85A0-0FB2-5CE9E7C0BC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BEB3C25-6B56-CFFA-CFD7-459F2C6C7F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0B1A074F-D9DC-C57F-ED24-CC8E2C68F45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80654" y="332509"/>
            <a:ext cx="10200055" cy="59685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4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br>
              <a:rPr lang="pt-BR" sz="1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pt-BR" sz="1800" dirty="0">
                <a:solidFill>
                  <a:srgbClr val="0070C0"/>
                </a:solidFill>
              </a:rPr>
              <a:t> </a:t>
            </a:r>
            <a:br>
              <a:rPr lang="pt-BR" sz="1800" dirty="0">
                <a:solidFill>
                  <a:srgbClr val="0070C0"/>
                </a:solidFill>
              </a:rPr>
            </a:br>
            <a:br>
              <a:rPr lang="pt-BR" sz="1800" dirty="0">
                <a:solidFill>
                  <a:srgbClr val="0070C0"/>
                </a:solidFill>
              </a:rPr>
            </a:br>
            <a:br>
              <a:rPr lang="pt-BR" sz="1800" dirty="0">
                <a:solidFill>
                  <a:srgbClr val="0070C0"/>
                </a:solidFill>
              </a:rPr>
            </a:br>
            <a:r>
              <a:rPr lang="pt-BR" sz="1800" dirty="0">
                <a:solidFill>
                  <a:srgbClr val="0070C0"/>
                </a:solidFill>
              </a:rPr>
              <a:t>                                                           </a:t>
            </a:r>
            <a:endParaRPr lang="pt-BR" sz="13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4F1825F8-79F9-19EF-A337-3F29B0C02234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826032BD-3624-F623-9388-6F9DA1AA1794}"/>
              </a:ext>
            </a:extLst>
          </p:cNvPr>
          <p:cNvSpPr txBox="1">
            <a:spLocks/>
          </p:cNvSpPr>
          <p:nvPr/>
        </p:nvSpPr>
        <p:spPr>
          <a:xfrm>
            <a:off x="1035104" y="332509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5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67E45CF9-92C6-F60C-035E-4B95D57E5BEC}"/>
              </a:ext>
            </a:extLst>
          </p:cNvPr>
          <p:cNvSpPr txBox="1">
            <a:spLocks/>
          </p:cNvSpPr>
          <p:nvPr/>
        </p:nvSpPr>
        <p:spPr>
          <a:xfrm>
            <a:off x="665672" y="1042300"/>
            <a:ext cx="10515600" cy="1183315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/>
                <a:cs typeface="Arial" panose="020B0604020202020204" pitchFamily="34" charset="0"/>
              </a:rPr>
              <a:t>NBC TSP 11, de 18 de outubro de 2018 (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Apresentação das Demonstrações Contábeis) </a:t>
            </a:r>
            <a:r>
              <a:rPr kumimoji="0" lang="pt-BR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Item 128 (exemplo):</a:t>
            </a:r>
          </a:p>
          <a:p>
            <a:pPr marL="0" marR="0" lvl="0" indent="0" algn="just" defTabSz="914377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pt-B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2" indent="0" algn="l" defTabSz="914377" rtl="0" eaLnBrk="1" fontAlgn="auto" latinLnBrk="0" hangingPunct="1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pt-BR" sz="3600" dirty="0"/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E1157349-15F5-27F7-FE0C-83AE2AE64A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715107"/>
              </p:ext>
            </p:extLst>
          </p:nvPr>
        </p:nvGraphicFramePr>
        <p:xfrm>
          <a:off x="672572" y="2143743"/>
          <a:ext cx="10058400" cy="60960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3757409589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199072758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pt-BR" sz="1400" b="1" dirty="0"/>
                        <a:t>Ativo Não Circulante</a:t>
                      </a:r>
                      <a:endParaRPr lang="pt-BR" sz="14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400" dirty="0"/>
                        <a:t>Valor (R$)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21735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t-BR" sz="1400" dirty="0"/>
                        <a:t>Depósitos Judiciais (Nota 12)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400" dirty="0"/>
                        <a:t>200.000,00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9451075"/>
                  </a:ext>
                </a:extLst>
              </a:tr>
            </a:tbl>
          </a:graphicData>
        </a:graphic>
      </p:graphicFrame>
      <p:sp>
        <p:nvSpPr>
          <p:cNvPr id="9" name="CaixaDeTexto 8">
            <a:extLst>
              <a:ext uri="{FF2B5EF4-FFF2-40B4-BE49-F238E27FC236}">
                <a16:creationId xmlns:a16="http://schemas.microsoft.com/office/drawing/2014/main" id="{1ADAA069-1926-F050-1EEC-4D1131AFAA05}"/>
              </a:ext>
            </a:extLst>
          </p:cNvPr>
          <p:cNvSpPr txBox="1"/>
          <p:nvPr/>
        </p:nvSpPr>
        <p:spPr>
          <a:xfrm>
            <a:off x="672572" y="2836413"/>
            <a:ext cx="1092911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1400" b="1" dirty="0"/>
              <a:t>Nota Explicativa nº 12 – Depósitos Judiciais</a:t>
            </a:r>
          </a:p>
          <a:p>
            <a:pPr>
              <a:buNone/>
            </a:pPr>
            <a:r>
              <a:rPr lang="pt-BR" sz="1400" b="1" dirty="0"/>
              <a:t>Referente ao Balanço Patrimonial – Ativo Não Circulante (ver linha "Depósitos Judiciais").</a:t>
            </a:r>
            <a:endParaRPr lang="pt-BR" sz="1400" dirty="0"/>
          </a:p>
          <a:p>
            <a:r>
              <a:rPr lang="pt-BR" sz="1400" b="1" dirty="0"/>
              <a:t>Descrição:</a:t>
            </a:r>
            <a:br>
              <a:rPr lang="pt-BR" sz="1400" dirty="0"/>
            </a:br>
            <a:r>
              <a:rPr lang="pt-BR" sz="1400" dirty="0"/>
              <a:t>Os depósitos judiciais referem-se a valores recolhidos em contas judiciais vinculadas a processos nos quais o Município de [NOME] figura como parte em ações judiciais, seja como autor ou réu.</a:t>
            </a: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3E280768-A37A-D414-D0C0-1364F2F0C4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088147"/>
              </p:ext>
            </p:extLst>
          </p:nvPr>
        </p:nvGraphicFramePr>
        <p:xfrm>
          <a:off x="672572" y="4314365"/>
          <a:ext cx="10058400" cy="1371600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:a16="http://schemas.microsoft.com/office/drawing/2014/main" val="2298489167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4287129404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872760978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32823230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pt-BR" sz="1200" b="1" dirty="0"/>
                        <a:t>Processo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1" dirty="0"/>
                        <a:t>Natureza da Ação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1" dirty="0"/>
                        <a:t>Valor Depositado (R$)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1" dirty="0"/>
                        <a:t>Situação Processual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7967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t-BR" sz="1200" dirty="0"/>
                        <a:t>001/2021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Ação de Execução Fiscal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75.000,00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Em fase de instrução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66009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t-BR" sz="1200" dirty="0"/>
                        <a:t>045/2020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Reintegração de posse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55.000,00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Aguardando sentença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510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t-BR" sz="1200" dirty="0"/>
                        <a:t>108/2023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Reclamação trabalhista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70.000,00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dirty="0"/>
                        <a:t>Em fase de conciliação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459222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pt-BR" sz="1200" b="1" dirty="0"/>
                        <a:t>Total</a:t>
                      </a:r>
                      <a:endParaRPr lang="pt-BR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sz="1200" b="1" dirty="0"/>
                        <a:t>200.000,00</a:t>
                      </a:r>
                      <a:endParaRPr lang="pt-BR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pt-BR" sz="12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798793"/>
                  </a:ext>
                </a:extLst>
              </a:tr>
            </a:tbl>
          </a:graphicData>
        </a:graphic>
      </p:graphicFrame>
      <p:sp>
        <p:nvSpPr>
          <p:cNvPr id="12" name="CaixaDeTexto 11">
            <a:extLst>
              <a:ext uri="{FF2B5EF4-FFF2-40B4-BE49-F238E27FC236}">
                <a16:creationId xmlns:a16="http://schemas.microsoft.com/office/drawing/2014/main" id="{597B8771-6FE7-C379-95FA-797E0C066E6B}"/>
              </a:ext>
            </a:extLst>
          </p:cNvPr>
          <p:cNvSpPr txBox="1"/>
          <p:nvPr/>
        </p:nvSpPr>
        <p:spPr>
          <a:xfrm>
            <a:off x="665672" y="3975811"/>
            <a:ext cx="61031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dirty="0"/>
              <a:t>Composição dos valores em 31/12/2024:</a:t>
            </a:r>
          </a:p>
        </p:txBody>
      </p:sp>
    </p:spTree>
    <p:extLst>
      <p:ext uri="{BB962C8B-B14F-4D97-AF65-F5344CB8AC3E}">
        <p14:creationId xmlns:p14="http://schemas.microsoft.com/office/powerpoint/2010/main" val="618711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532FC-361C-9C6A-50B3-5E4243A5B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75393FD-2067-E99E-3D75-F5A2DB9D14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61" y="177996"/>
            <a:ext cx="1090837" cy="71757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811D2BAE-807A-227C-D564-498F855D5AA6}"/>
              </a:ext>
            </a:extLst>
          </p:cNvPr>
          <p:cNvSpPr/>
          <p:nvPr/>
        </p:nvSpPr>
        <p:spPr>
          <a:xfrm>
            <a:off x="9977932" y="6438212"/>
            <a:ext cx="2214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1600" b="1" dirty="0">
                <a:solidFill>
                  <a:srgbClr val="FFFFFF"/>
                </a:solidFill>
              </a:rPr>
              <a:t>escoladegoverno.pro.br</a:t>
            </a: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2304208D-6E42-A79F-E3E0-2457BFDA8C4C}"/>
              </a:ext>
            </a:extLst>
          </p:cNvPr>
          <p:cNvSpPr txBox="1">
            <a:spLocks/>
          </p:cNvSpPr>
          <p:nvPr/>
        </p:nvSpPr>
        <p:spPr>
          <a:xfrm>
            <a:off x="1035104" y="254358"/>
            <a:ext cx="10515600" cy="709791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3200" b="1" dirty="0"/>
              <a:t>Base Normativa para Elaboração das Notas Explicativas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DD36F97C-010A-1012-BAC0-11B055F6463C}"/>
              </a:ext>
            </a:extLst>
          </p:cNvPr>
          <p:cNvSpPr txBox="1">
            <a:spLocks/>
          </p:cNvSpPr>
          <p:nvPr/>
        </p:nvSpPr>
        <p:spPr>
          <a:xfrm>
            <a:off x="475890" y="895567"/>
            <a:ext cx="11281913" cy="5289573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pt-BR" sz="3300" b="1" dirty="0"/>
              <a:t>Comunicado Técnico Aplicado ao Setor Público (CTSP 02) – Notas Explicativas.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2800" b="1" dirty="0"/>
              <a:t>Objetivo: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300" dirty="0"/>
              <a:t>Orientar a elaboração das Notas Explicativas.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300" dirty="0"/>
              <a:t>Foco na divulgação de informações relevantes.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2800" b="1" dirty="0"/>
              <a:t>Alcance: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600" dirty="0"/>
              <a:t>Aplicável às entidades do setor público.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600" dirty="0"/>
              <a:t>Trata da divulgação, não da mensuração.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2800" b="1" dirty="0"/>
              <a:t>Diretrizes: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600" dirty="0"/>
              <a:t>Informações relevantes e claras.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600" dirty="0"/>
              <a:t>Evitar excesso de dados irrelevantes.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600" dirty="0"/>
              <a:t>Não copiar normas: descrever políticas contábeis da entidade.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t-BR" sz="2800" b="1" dirty="0"/>
              <a:t>Vigência:</a:t>
            </a:r>
          </a:p>
          <a:p>
            <a:pPr lvl="1" algn="just">
              <a:buFont typeface="Wingdings" panose="05000000000000000000" pitchFamily="2" charset="2"/>
              <a:buChar char="ü"/>
            </a:pPr>
            <a:r>
              <a:rPr lang="pt-BR" sz="2600" dirty="0"/>
              <a:t>A partir de 1º de janeiro de 2025.</a:t>
            </a:r>
          </a:p>
          <a:p>
            <a:pPr marL="449263" indent="-449263" algn="just">
              <a:buFont typeface="Wingdings" panose="05000000000000000000" pitchFamily="2" charset="2"/>
              <a:buChar char="Ø"/>
            </a:pP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44497682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iva">
  <a:themeElements>
    <a:clrScheme name="Personalizada 1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32C463"/>
      </a:accent1>
      <a:accent2>
        <a:srgbClr val="00B050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2684</TotalTime>
  <Words>3668</Words>
  <Application>Microsoft Office PowerPoint</Application>
  <PresentationFormat>Widescreen</PresentationFormat>
  <Paragraphs>329</Paragraphs>
  <Slides>48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48</vt:i4>
      </vt:variant>
    </vt:vector>
  </HeadingPairs>
  <TitlesOfParts>
    <vt:vector size="54" baseType="lpstr">
      <vt:lpstr>Arial</vt:lpstr>
      <vt:lpstr>Calibri</vt:lpstr>
      <vt:lpstr>Calibri Light</vt:lpstr>
      <vt:lpstr>Cambria</vt:lpstr>
      <vt:lpstr>Wingdings</vt:lpstr>
      <vt:lpstr>Retrospectiva</vt:lpstr>
      <vt:lpstr>COMO ELABORAR NOTAS EXPLICATIVAS SOBRE AS DEMONSTRAÇÕES CONTÁBEIS APLICADAS AO SETOR PÚBLICO</vt:lpstr>
      <vt:lpstr>Apresentação do PowerPoint</vt:lpstr>
      <vt:lpstr>Apresentação do PowerPoint</vt:lpstr>
      <vt:lpstr>Apresentação do PowerPoint</vt:lpstr>
      <vt:lpstr>Apresentação do PowerPoint</vt:lpstr>
      <vt:lpstr>                                                                            </vt:lpstr>
      <vt:lpstr>                                                                            </vt:lpstr>
      <vt:lpstr>                                                                          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Governança em Regimes Próprios de Previdência Social</dc:title>
  <dc:creator>FRANCISCO_ANTONIO_DE_A_GONCALVES_JUNIOR</dc:creator>
  <cp:lastModifiedBy>Roberto Oliveira Jr</cp:lastModifiedBy>
  <cp:revision>27</cp:revision>
  <dcterms:created xsi:type="dcterms:W3CDTF">2024-06-19T17:21:02Z</dcterms:created>
  <dcterms:modified xsi:type="dcterms:W3CDTF">2025-08-04T18:54:53Z</dcterms:modified>
</cp:coreProperties>
</file>